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6" r:id="rId2"/>
    <p:sldId id="257" r:id="rId3"/>
    <p:sldId id="295" r:id="rId4"/>
    <p:sldId id="259" r:id="rId5"/>
    <p:sldId id="260" r:id="rId6"/>
    <p:sldId id="261" r:id="rId7"/>
    <p:sldId id="292" r:id="rId8"/>
    <p:sldId id="263" r:id="rId9"/>
    <p:sldId id="284" r:id="rId10"/>
    <p:sldId id="296" r:id="rId11"/>
    <p:sldId id="293" r:id="rId12"/>
    <p:sldId id="265" r:id="rId13"/>
    <p:sldId id="282" r:id="rId14"/>
    <p:sldId id="297" r:id="rId15"/>
    <p:sldId id="267" r:id="rId16"/>
    <p:sldId id="298" r:id="rId17"/>
    <p:sldId id="269" r:id="rId18"/>
    <p:sldId id="299" r:id="rId19"/>
    <p:sldId id="288" r:id="rId20"/>
    <p:sldId id="273" r:id="rId21"/>
    <p:sldId id="274" r:id="rId22"/>
    <p:sldId id="302" r:id="rId23"/>
    <p:sldId id="303" r:id="rId24"/>
    <p:sldId id="276" r:id="rId25"/>
    <p:sldId id="291"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FDEDD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4" autoAdjust="0"/>
    <p:restoredTop sz="83022" autoAdjust="0"/>
  </p:normalViewPr>
  <p:slideViewPr>
    <p:cSldViewPr snapToGrid="0" snapToObjects="1">
      <p:cViewPr varScale="1">
        <p:scale>
          <a:sx n="72" d="100"/>
          <a:sy n="72" d="100"/>
        </p:scale>
        <p:origin x="-1416"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0F32D-80CF-0F47-AE22-ED265B77F01E}" type="datetimeFigureOut">
              <a:rPr lang="en-US" smtClean="0"/>
              <a:t>12/31/2014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1AAE07-DA72-B64B-BD99-B5CE528AAC08}" type="slidenum">
              <a:rPr lang="en-US" smtClean="0"/>
              <a:t>‹#›</a:t>
            </a:fld>
            <a:endParaRPr lang="en-US" dirty="0"/>
          </a:p>
        </p:txBody>
      </p:sp>
    </p:spTree>
    <p:extLst>
      <p:ext uri="{BB962C8B-B14F-4D97-AF65-F5344CB8AC3E}">
        <p14:creationId xmlns:p14="http://schemas.microsoft.com/office/powerpoint/2010/main" val="7127195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a:t>
            </a:r>
            <a:r>
              <a:rPr lang="en-US" baseline="0" dirty="0" smtClean="0"/>
              <a:t> packets start with a summary of key concepts. Do not review the summary with students because there is not enough time in the session. Begin the session with your introduction and then move on to the multiple choice questions. Students can use the summary as a resource while answering multiple choice and essay questions and/or keep it to study for the AP test.</a:t>
            </a:r>
          </a:p>
        </p:txBody>
      </p:sp>
      <p:sp>
        <p:nvSpPr>
          <p:cNvPr id="4" name="Slide Number Placeholder 3"/>
          <p:cNvSpPr>
            <a:spLocks noGrp="1"/>
          </p:cNvSpPr>
          <p:nvPr>
            <p:ph type="sldNum" sz="quarter" idx="10"/>
          </p:nvPr>
        </p:nvSpPr>
        <p:spPr/>
        <p:txBody>
          <a:bodyPr/>
          <a:lstStyle/>
          <a:p>
            <a:fld id="{2D1AAE07-DA72-B64B-BD99-B5CE528AAC08}" type="slidenum">
              <a:rPr lang="en-US" smtClean="0"/>
              <a:t>1</a:t>
            </a:fld>
            <a:endParaRPr lang="en-US" dirty="0"/>
          </a:p>
        </p:txBody>
      </p:sp>
    </p:spTree>
    <p:extLst>
      <p:ext uri="{BB962C8B-B14F-4D97-AF65-F5344CB8AC3E}">
        <p14:creationId xmlns:p14="http://schemas.microsoft.com/office/powerpoint/2010/main" val="10214139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r>
              <a:rPr lang="en-US" dirty="0" smtClean="0">
                <a:latin typeface="Calibri" charset="0"/>
              </a:rPr>
              <a:t>Review with students</a:t>
            </a:r>
            <a:r>
              <a:rPr lang="en-US" baseline="0" dirty="0" smtClean="0">
                <a:latin typeface="Calibri" charset="0"/>
              </a:rPr>
              <a:t> the role of pigments in photosynthesis.</a:t>
            </a: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57006A2C-D9F7-324D-BB8B-6D87C4B834D6}" type="slidenum">
              <a:rPr lang="en-US">
                <a:latin typeface="Calibri" charset="0"/>
              </a:rPr>
              <a:pPr eaLnBrk="1" hangingPunct="1"/>
              <a:t>10</a:t>
            </a:fld>
            <a:endParaRPr lang="en-US">
              <a:latin typeface="Calibri"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shows</a:t>
            </a:r>
            <a:r>
              <a:rPr lang="en-US" baseline="0" dirty="0" smtClean="0"/>
              <a:t> how chloroplasts may have evolved from cyanobacteria.</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11</a:t>
            </a:fld>
            <a:endParaRPr lang="en-US" dirty="0"/>
          </a:p>
        </p:txBody>
      </p:sp>
    </p:spTree>
    <p:extLst>
      <p:ext uri="{BB962C8B-B14F-4D97-AF65-F5344CB8AC3E}">
        <p14:creationId xmlns:p14="http://schemas.microsoft.com/office/powerpoint/2010/main" val="973477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12</a:t>
            </a:fld>
            <a:endParaRPr lang="en-US" dirty="0"/>
          </a:p>
        </p:txBody>
      </p:sp>
    </p:spTree>
    <p:extLst>
      <p:ext uri="{BB962C8B-B14F-4D97-AF65-F5344CB8AC3E}">
        <p14:creationId xmlns:p14="http://schemas.microsoft.com/office/powerpoint/2010/main" val="13916850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events</a:t>
            </a:r>
            <a:r>
              <a:rPr lang="en-US" baseline="0" dirty="0" smtClean="0"/>
              <a:t> of light reactions.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13</a:t>
            </a:fld>
            <a:endParaRPr lang="en-US" dirty="0"/>
          </a:p>
        </p:txBody>
      </p:sp>
    </p:spTree>
    <p:extLst>
      <p:ext uri="{BB962C8B-B14F-4D97-AF65-F5344CB8AC3E}">
        <p14:creationId xmlns:p14="http://schemas.microsoft.com/office/powerpoint/2010/main" val="10784420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r>
              <a:rPr lang="en-US" dirty="0" smtClean="0">
                <a:latin typeface="Calibri" charset="0"/>
              </a:rPr>
              <a:t>Please remind students that the ATP synthase enzyme is powered by the kinetic energy</a:t>
            </a:r>
            <a:r>
              <a:rPr lang="en-US" baseline="0" dirty="0" smtClean="0">
                <a:latin typeface="Calibri" charset="0"/>
              </a:rPr>
              <a:t> </a:t>
            </a:r>
            <a:r>
              <a:rPr lang="en-US" dirty="0" smtClean="0">
                <a:latin typeface="Calibri" charset="0"/>
              </a:rPr>
              <a:t>of protons associated with the electrochemical</a:t>
            </a:r>
            <a:r>
              <a:rPr lang="en-US" baseline="0" dirty="0" smtClean="0">
                <a:latin typeface="Calibri" charset="0"/>
              </a:rPr>
              <a:t> </a:t>
            </a:r>
            <a:r>
              <a:rPr lang="en-US" dirty="0" smtClean="0">
                <a:latin typeface="Calibri" charset="0"/>
              </a:rPr>
              <a:t>gradient</a:t>
            </a:r>
            <a:r>
              <a:rPr lang="en-US" baseline="0" dirty="0" smtClean="0">
                <a:latin typeface="Calibri" charset="0"/>
              </a:rPr>
              <a:t> of H</a:t>
            </a:r>
            <a:r>
              <a:rPr lang="en-US" baseline="30000" dirty="0" smtClean="0">
                <a:latin typeface="Calibri" charset="0"/>
              </a:rPr>
              <a:t>+</a:t>
            </a:r>
            <a:r>
              <a:rPr lang="en-US" baseline="0" dirty="0" smtClean="0">
                <a:latin typeface="Calibri" charset="0"/>
              </a:rPr>
              <a:t>. </a:t>
            </a:r>
            <a:r>
              <a:rPr lang="en-US" dirty="0" smtClean="0">
                <a:latin typeface="Calibri" charset="0"/>
              </a:rPr>
              <a:t> The protons are moving by diffusion from high concentration to low concentration. The kinetic energy</a:t>
            </a:r>
            <a:r>
              <a:rPr lang="en-US" baseline="0" dirty="0" smtClean="0">
                <a:latin typeface="Calibri" charset="0"/>
              </a:rPr>
              <a:t> </a:t>
            </a:r>
            <a:r>
              <a:rPr lang="en-US" dirty="0" smtClean="0">
                <a:latin typeface="Calibri" charset="0"/>
              </a:rPr>
              <a:t>of the protons through the ATP synthase enzyme provides the energy to power the phosphorylation of ADP.</a:t>
            </a:r>
          </a:p>
          <a:p>
            <a:pPr eaLnBrk="1" hangingPunct="1"/>
            <a:r>
              <a:rPr lang="en-US" dirty="0" smtClean="0">
                <a:latin typeface="Calibri" charset="0"/>
              </a:rPr>
              <a:t>Remind students that chemiosmosis occurs in mitochondria</a:t>
            </a:r>
            <a:r>
              <a:rPr lang="en-US" baseline="0" dirty="0" smtClean="0">
                <a:latin typeface="Calibri" charset="0"/>
              </a:rPr>
              <a:t> as well.</a:t>
            </a: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532DA747-5A88-0740-AE66-6EC5B811BDA1}" type="slidenum">
              <a:rPr lang="en-US">
                <a:latin typeface="Calibri" charset="0"/>
              </a:rPr>
              <a:pPr eaLnBrk="1" hangingPunct="1"/>
              <a:t>14</a:t>
            </a:fld>
            <a:endParaRPr lang="en-US">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15</a:t>
            </a:fld>
            <a:endParaRPr lang="en-US" dirty="0"/>
          </a:p>
        </p:txBody>
      </p:sp>
    </p:spTree>
    <p:extLst>
      <p:ext uri="{BB962C8B-B14F-4D97-AF65-F5344CB8AC3E}">
        <p14:creationId xmlns:p14="http://schemas.microsoft.com/office/powerpoint/2010/main" val="14821281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Tell</a:t>
            </a:r>
            <a:r>
              <a:rPr lang="en-US" sz="1200" kern="1200" baseline="0" dirty="0" smtClean="0">
                <a:solidFill>
                  <a:schemeClr val="tx1"/>
                </a:solidFill>
                <a:effectLst/>
                <a:latin typeface="+mn-lt"/>
                <a:ea typeface="+mn-ea"/>
                <a:cs typeface="+mn-cs"/>
              </a:rPr>
              <a:t> students that we can think of the proton gradient as a difference in pH, since pH is a measure of H</a:t>
            </a:r>
            <a:r>
              <a:rPr lang="en-US" sz="1200" kern="1200" baseline="300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 concentration.</a:t>
            </a: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Soaking thylakoids in the pH 4 solution created high proton concentration inside the thylakoid</a:t>
            </a:r>
            <a:r>
              <a:rPr lang="en-US" sz="1200" kern="1200" baseline="0" dirty="0" smtClean="0">
                <a:solidFill>
                  <a:schemeClr val="tx1"/>
                </a:solidFill>
                <a:effectLst/>
                <a:latin typeface="+mn-lt"/>
                <a:ea typeface="+mn-ea"/>
                <a:cs typeface="+mn-cs"/>
              </a:rPr>
              <a:t> similar to the high proton concentration resulting from active transport of H</a:t>
            </a:r>
            <a:r>
              <a:rPr lang="en-US" sz="1200" kern="1200" baseline="30000" dirty="0" smtClean="0">
                <a:solidFill>
                  <a:schemeClr val="tx1"/>
                </a:solidFill>
                <a:effectLst/>
                <a:latin typeface="+mn-lt"/>
                <a:ea typeface="+mn-ea"/>
                <a:cs typeface="+mn-cs"/>
              </a:rPr>
              <a:t>+</a:t>
            </a:r>
            <a:r>
              <a:rPr lang="en-US" sz="1200" kern="1200" baseline="0" dirty="0" smtClean="0">
                <a:solidFill>
                  <a:schemeClr val="tx1"/>
                </a:solidFill>
                <a:effectLst/>
                <a:latin typeface="+mn-lt"/>
                <a:ea typeface="+mn-ea"/>
                <a:cs typeface="+mn-cs"/>
              </a:rPr>
              <a:t> due to transfer of electrons between molecules of the electron transport chain (shown in the top diagram). </a:t>
            </a:r>
            <a:r>
              <a:rPr lang="en-US" sz="1200" kern="1200" dirty="0" smtClean="0">
                <a:solidFill>
                  <a:schemeClr val="tx1"/>
                </a:solidFill>
                <a:effectLst/>
                <a:latin typeface="+mn-lt"/>
                <a:ea typeface="+mn-ea"/>
                <a:cs typeface="+mn-cs"/>
              </a:rPr>
              <a:t> Since the thylakoids were subsequently placed in the pH 8 solution with lower proton concentration, protons were able to diffuse out of the thylakoids through ATP synthase and provide energy for ATP synthesis. </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16</a:t>
            </a:fld>
            <a:endParaRPr lang="en-US" dirty="0"/>
          </a:p>
        </p:txBody>
      </p:sp>
    </p:spTree>
    <p:extLst>
      <p:ext uri="{BB962C8B-B14F-4D97-AF65-F5344CB8AC3E}">
        <p14:creationId xmlns:p14="http://schemas.microsoft.com/office/powerpoint/2010/main" val="39497025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17</a:t>
            </a:fld>
            <a:endParaRPr lang="en-US" dirty="0"/>
          </a:p>
        </p:txBody>
      </p:sp>
    </p:spTree>
    <p:extLst>
      <p:ext uri="{BB962C8B-B14F-4D97-AF65-F5344CB8AC3E}">
        <p14:creationId xmlns:p14="http://schemas.microsoft.com/office/powerpoint/2010/main" val="1596646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18</a:t>
            </a:fld>
            <a:endParaRPr lang="en-US" dirty="0"/>
          </a:p>
        </p:txBody>
      </p:sp>
    </p:spTree>
    <p:extLst>
      <p:ext uri="{BB962C8B-B14F-4D97-AF65-F5344CB8AC3E}">
        <p14:creationId xmlns:p14="http://schemas.microsoft.com/office/powerpoint/2010/main" val="1097269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19</a:t>
            </a:fld>
            <a:endParaRPr lang="en-US" dirty="0"/>
          </a:p>
        </p:txBody>
      </p:sp>
    </p:spTree>
    <p:extLst>
      <p:ext uri="{BB962C8B-B14F-4D97-AF65-F5344CB8AC3E}">
        <p14:creationId xmlns:p14="http://schemas.microsoft.com/office/powerpoint/2010/main" val="1207526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a:t>
            </a:fld>
            <a:endParaRPr lang="en-US" dirty="0"/>
          </a:p>
        </p:txBody>
      </p:sp>
    </p:spTree>
    <p:extLst>
      <p:ext uri="{BB962C8B-B14F-4D97-AF65-F5344CB8AC3E}">
        <p14:creationId xmlns:p14="http://schemas.microsoft.com/office/powerpoint/2010/main" val="4154966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20</a:t>
            </a:fld>
            <a:endParaRPr lang="en-US" dirty="0"/>
          </a:p>
        </p:txBody>
      </p:sp>
    </p:spTree>
    <p:extLst>
      <p:ext uri="{BB962C8B-B14F-4D97-AF65-F5344CB8AC3E}">
        <p14:creationId xmlns:p14="http://schemas.microsoft.com/office/powerpoint/2010/main" val="22744249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Released 2008</a:t>
            </a:r>
            <a:r>
              <a:rPr lang="en-US" sz="1200" b="0" kern="1200" baseline="0" dirty="0" smtClean="0">
                <a:solidFill>
                  <a:schemeClr val="tx1"/>
                </a:solidFill>
                <a:effectLst/>
                <a:latin typeface="+mn-lt"/>
                <a:ea typeface="+mn-ea"/>
                <a:cs typeface="+mn-cs"/>
              </a:rPr>
              <a:t> Question 2 c</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21</a:t>
            </a:fld>
            <a:endParaRPr lang="en-US" dirty="0"/>
          </a:p>
        </p:txBody>
      </p:sp>
    </p:spTree>
    <p:extLst>
      <p:ext uri="{BB962C8B-B14F-4D97-AF65-F5344CB8AC3E}">
        <p14:creationId xmlns:p14="http://schemas.microsoft.com/office/powerpoint/2010/main" val="1358563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22</a:t>
            </a:fld>
            <a:endParaRPr lang="en-US" dirty="0"/>
          </a:p>
        </p:txBody>
      </p:sp>
    </p:spTree>
    <p:extLst>
      <p:ext uri="{BB962C8B-B14F-4D97-AF65-F5344CB8AC3E}">
        <p14:creationId xmlns:p14="http://schemas.microsoft.com/office/powerpoint/2010/main" val="1358563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23</a:t>
            </a:fld>
            <a:endParaRPr lang="en-US" dirty="0"/>
          </a:p>
        </p:txBody>
      </p:sp>
    </p:spTree>
    <p:extLst>
      <p:ext uri="{BB962C8B-B14F-4D97-AF65-F5344CB8AC3E}">
        <p14:creationId xmlns:p14="http://schemas.microsoft.com/office/powerpoint/2010/main" val="21861585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24</a:t>
            </a:fld>
            <a:endParaRPr lang="en-US" dirty="0"/>
          </a:p>
        </p:txBody>
      </p:sp>
    </p:spTree>
    <p:extLst>
      <p:ext uri="{BB962C8B-B14F-4D97-AF65-F5344CB8AC3E}">
        <p14:creationId xmlns:p14="http://schemas.microsoft.com/office/powerpoint/2010/main" val="21861585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25</a:t>
            </a:fld>
            <a:endParaRPr lang="en-US" dirty="0"/>
          </a:p>
        </p:txBody>
      </p:sp>
    </p:spTree>
    <p:extLst>
      <p:ext uri="{BB962C8B-B14F-4D97-AF65-F5344CB8AC3E}">
        <p14:creationId xmlns:p14="http://schemas.microsoft.com/office/powerpoint/2010/main" val="95652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Compare</a:t>
            </a:r>
            <a:r>
              <a:rPr lang="en-US" baseline="0" dirty="0" smtClean="0"/>
              <a:t> key events of light reactions and Calvin cycle. </a:t>
            </a:r>
            <a:r>
              <a:rPr lang="en-US" dirty="0" smtClean="0"/>
              <a:t>Emphasize</a:t>
            </a:r>
            <a:r>
              <a:rPr lang="en-US" baseline="0" dirty="0" smtClean="0"/>
              <a:t> </a:t>
            </a:r>
            <a:r>
              <a:rPr lang="en-US" dirty="0" smtClean="0"/>
              <a:t>that energy is not MADE but is </a:t>
            </a:r>
            <a:r>
              <a:rPr lang="en-US" i="0" dirty="0" smtClean="0"/>
              <a:t>transformed </a:t>
            </a:r>
            <a:r>
              <a:rPr lang="en-US" dirty="0" smtClean="0"/>
              <a:t>through the</a:t>
            </a:r>
            <a:r>
              <a:rPr lang="en-US" baseline="0" dirty="0" smtClean="0"/>
              <a:t> process of photosynthesis. </a:t>
            </a:r>
            <a:r>
              <a:rPr lang="en-US" altLang="ja-JP" dirty="0" smtClean="0"/>
              <a:t>Photosynthesis converts energy from an unusable form (light) into a usable form (organic compounds) and requires an intermediate step (ATP/NADPH). </a:t>
            </a:r>
            <a:endParaRPr lang="en-US" dirty="0" smtClean="0"/>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8763DE9B-BE44-4C10-9E51-A58CEBD4BDA5}" type="slidenum">
              <a:rPr lang="en-US" sz="1200">
                <a:latin typeface="Calibri" pitchFamily="34" charset="0"/>
              </a:rPr>
              <a:pPr eaLnBrk="1" hangingPunct="1"/>
              <a:t>3</a:t>
            </a:fld>
            <a:endParaRPr lang="en-US" sz="1200">
              <a:latin typeface="Calibri" pitchFamily="34" charset="0"/>
            </a:endParaRPr>
          </a:p>
        </p:txBody>
      </p:sp>
    </p:spTree>
    <p:extLst>
      <p:ext uri="{BB962C8B-B14F-4D97-AF65-F5344CB8AC3E}">
        <p14:creationId xmlns:p14="http://schemas.microsoft.com/office/powerpoint/2010/main" val="4182325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4</a:t>
            </a:fld>
            <a:endParaRPr lang="en-US" dirty="0"/>
          </a:p>
        </p:txBody>
      </p:sp>
    </p:spTree>
    <p:extLst>
      <p:ext uri="{BB962C8B-B14F-4D97-AF65-F5344CB8AC3E}">
        <p14:creationId xmlns:p14="http://schemas.microsoft.com/office/powerpoint/2010/main" val="3344616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r>
              <a:rPr lang="en-US" dirty="0" smtClean="0">
                <a:latin typeface="Calibri" charset="0"/>
              </a:rPr>
              <a:t>This</a:t>
            </a:r>
            <a:r>
              <a:rPr lang="en-US" baseline="0" dirty="0" smtClean="0">
                <a:latin typeface="Calibri" charset="0"/>
              </a:rPr>
              <a:t> classic experiment showed that red and blue wavelengths of light are the most effective in carrying out photosynthesis.</a:t>
            </a:r>
          </a:p>
          <a:p>
            <a:r>
              <a:rPr lang="en-US" baseline="0" dirty="0" smtClean="0">
                <a:latin typeface="Calibri" charset="0"/>
              </a:rPr>
              <a:t>Also review the term aerobic; aerobic bacteria oxidize organic molecules in the presence of oxygen.</a:t>
            </a:r>
          </a:p>
          <a:p>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EBC31B20-D345-334B-85DD-79002DC91FBF}" type="slidenum">
              <a:rPr lang="en-US">
                <a:latin typeface="Calibri" charset="0"/>
              </a:rPr>
              <a:pPr eaLnBrk="1" hangingPunct="1"/>
              <a:t>5</a:t>
            </a:fld>
            <a:endParaRPr lang="en-US" dirty="0">
              <a:latin typeface="Calibri" charset="0"/>
            </a:endParaRPr>
          </a:p>
        </p:txBody>
      </p:sp>
    </p:spTree>
    <p:extLst>
      <p:ext uri="{BB962C8B-B14F-4D97-AF65-F5344CB8AC3E}">
        <p14:creationId xmlns:p14="http://schemas.microsoft.com/office/powerpoint/2010/main" val="806075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6</a:t>
            </a:fld>
            <a:endParaRPr lang="en-US" dirty="0"/>
          </a:p>
        </p:txBody>
      </p:sp>
    </p:spTree>
    <p:extLst>
      <p:ext uri="{BB962C8B-B14F-4D97-AF65-F5344CB8AC3E}">
        <p14:creationId xmlns:p14="http://schemas.microsoft.com/office/powerpoint/2010/main" val="1093045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r>
              <a:rPr lang="en-US" dirty="0" smtClean="0">
                <a:latin typeface="Calibri" charset="0"/>
              </a:rPr>
              <a:t>The picture</a:t>
            </a:r>
            <a:r>
              <a:rPr lang="en-US" baseline="0" dirty="0" smtClean="0">
                <a:latin typeface="Calibri" charset="0"/>
              </a:rPr>
              <a:t> should help students understand that the bottom cell is not suitable for this experiment because it would not respond to all wavelengths of the visible light spectrum.</a:t>
            </a: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EBC31B20-D345-334B-85DD-79002DC91FBF}" type="slidenum">
              <a:rPr lang="en-US">
                <a:latin typeface="Calibri" charset="0"/>
              </a:rPr>
              <a:pPr eaLnBrk="1" hangingPunct="1"/>
              <a:t>7</a:t>
            </a:fld>
            <a:endParaRPr lang="en-US" dirty="0">
              <a:latin typeface="Calibri" charset="0"/>
            </a:endParaRPr>
          </a:p>
        </p:txBody>
      </p:sp>
    </p:spTree>
    <p:extLst>
      <p:ext uri="{BB962C8B-B14F-4D97-AF65-F5344CB8AC3E}">
        <p14:creationId xmlns:p14="http://schemas.microsoft.com/office/powerpoint/2010/main" val="806075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err="1" smtClean="0"/>
              <a:t>Phycocyanin</a:t>
            </a:r>
            <a:r>
              <a:rPr lang="en-US" baseline="0" dirty="0" smtClean="0"/>
              <a:t> reflects blue wavelengths, giving cyanobacteria their unique blue tint. Plant pigments, such as chlorophyll and carotenoids, absorb these wavelengths.</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Natural selection,</a:t>
            </a:r>
            <a:r>
              <a:rPr lang="en-US" sz="1200" kern="1200" baseline="0" dirty="0" smtClean="0">
                <a:solidFill>
                  <a:schemeClr val="tx1"/>
                </a:solidFill>
                <a:effectLst/>
                <a:latin typeface="+mn-lt"/>
                <a:ea typeface="+mn-ea"/>
                <a:cs typeface="+mn-cs"/>
              </a:rPr>
              <a:t> genetic drift and mutations are mechanisms of evolution.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Explain to students that blue-green</a:t>
            </a:r>
            <a:r>
              <a:rPr lang="en-US" sz="1200" kern="1200" baseline="0" dirty="0" smtClean="0">
                <a:solidFill>
                  <a:schemeClr val="tx1"/>
                </a:solidFill>
                <a:effectLst/>
                <a:latin typeface="+mn-lt"/>
                <a:ea typeface="+mn-ea"/>
                <a:cs typeface="+mn-cs"/>
              </a:rPr>
              <a:t> algae/cyanobacteria are prokaryotic organisms and that the name “algae” is a misnomer.</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8</a:t>
            </a:fld>
            <a:endParaRPr lang="en-US" dirty="0"/>
          </a:p>
        </p:txBody>
      </p:sp>
    </p:spTree>
    <p:extLst>
      <p:ext uri="{BB962C8B-B14F-4D97-AF65-F5344CB8AC3E}">
        <p14:creationId xmlns:p14="http://schemas.microsoft.com/office/powerpoint/2010/main" val="2533625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with students how to read the absorption</a:t>
            </a:r>
            <a:r>
              <a:rPr lang="en-US" baseline="0" dirty="0" smtClean="0"/>
              <a:t> spectra of pigments.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9</a:t>
            </a:fld>
            <a:endParaRPr lang="en-US" dirty="0"/>
          </a:p>
        </p:txBody>
      </p:sp>
    </p:spTree>
    <p:extLst>
      <p:ext uri="{BB962C8B-B14F-4D97-AF65-F5344CB8AC3E}">
        <p14:creationId xmlns:p14="http://schemas.microsoft.com/office/powerpoint/2010/main" val="1815462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224862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4286765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8009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82468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088590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937537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9746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275095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44747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52016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746302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E71E4-076A-7740-A495-E04A5FDDFADB}" type="datetimeFigureOut">
              <a:rPr lang="en-US" smtClean="0"/>
              <a:t>12/31/2014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143D04-4778-B346-8EA3-920F67898E1D}" type="slidenum">
              <a:rPr lang="en-US" smtClean="0"/>
              <a:t>‹#›</a:t>
            </a:fld>
            <a:endParaRPr lang="en-US" dirty="0"/>
          </a:p>
        </p:txBody>
      </p:sp>
    </p:spTree>
    <p:extLst>
      <p:ext uri="{BB962C8B-B14F-4D97-AF65-F5344CB8AC3E}">
        <p14:creationId xmlns:p14="http://schemas.microsoft.com/office/powerpoint/2010/main" val="3255433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8670" y="1376997"/>
            <a:ext cx="7772400" cy="1470025"/>
          </a:xfrm>
        </p:spPr>
        <p:txBody>
          <a:bodyPr>
            <a:normAutofit/>
          </a:bodyPr>
          <a:lstStyle/>
          <a:p>
            <a:r>
              <a:rPr lang="en-US" sz="3600" b="1" dirty="0" smtClean="0"/>
              <a:t>Welcome to AP Biology</a:t>
            </a:r>
            <a:br>
              <a:rPr lang="en-US" sz="3600" b="1" dirty="0" smtClean="0"/>
            </a:br>
            <a:r>
              <a:rPr lang="en-US" sz="3600" b="1" dirty="0" smtClean="0"/>
              <a:t>Saturday Study Session </a:t>
            </a:r>
            <a:endParaRPr lang="en-US" sz="3600" b="1" dirty="0"/>
          </a:p>
        </p:txBody>
      </p:sp>
      <p:sp>
        <p:nvSpPr>
          <p:cNvPr id="3" name="Subtitle 2"/>
          <p:cNvSpPr>
            <a:spLocks noGrp="1"/>
          </p:cNvSpPr>
          <p:nvPr>
            <p:ph type="subTitle" idx="1"/>
          </p:nvPr>
        </p:nvSpPr>
        <p:spPr>
          <a:xfrm>
            <a:off x="1371600" y="3440430"/>
            <a:ext cx="6400800" cy="1752600"/>
          </a:xfrm>
        </p:spPr>
        <p:txBody>
          <a:bodyPr>
            <a:normAutofit/>
          </a:bodyPr>
          <a:lstStyle/>
          <a:p>
            <a:r>
              <a:rPr lang="en-US" sz="6600" b="1" dirty="0" smtClean="0">
                <a:solidFill>
                  <a:srgbClr val="C00000"/>
                </a:solidFill>
              </a:rPr>
              <a:t>Photosynthesis</a:t>
            </a:r>
            <a:endParaRPr lang="en-US" sz="6600" b="1" dirty="0">
              <a:solidFill>
                <a:srgbClr val="C00000"/>
              </a:solidFill>
            </a:endParaRPr>
          </a:p>
        </p:txBody>
      </p:sp>
    </p:spTree>
    <p:extLst>
      <p:ext uri="{BB962C8B-B14F-4D97-AF65-F5344CB8AC3E}">
        <p14:creationId xmlns:p14="http://schemas.microsoft.com/office/powerpoint/2010/main" val="1305917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 y="457200"/>
            <a:ext cx="9037982" cy="1143000"/>
          </a:xfrm>
        </p:spPr>
        <p:txBody>
          <a:bodyPr>
            <a:normAutofit fontScale="90000"/>
          </a:bodyPr>
          <a:lstStyle/>
          <a:p>
            <a:r>
              <a:rPr lang="en-US" sz="3100" b="1" dirty="0" smtClean="0">
                <a:latin typeface="Calibri" charset="0"/>
              </a:rPr>
              <a:t>Pigments absorb </a:t>
            </a:r>
            <a:r>
              <a:rPr lang="en-US" sz="3100" b="1" dirty="0">
                <a:latin typeface="Calibri" charset="0"/>
              </a:rPr>
              <a:t>free energy from light, boosting </a:t>
            </a:r>
            <a:r>
              <a:rPr lang="en-US" sz="3100" b="1" dirty="0" smtClean="0">
                <a:latin typeface="Calibri" charset="0"/>
              </a:rPr>
              <a:t>electrons </a:t>
            </a:r>
            <a:r>
              <a:rPr lang="en-US" sz="3100" b="1" dirty="0">
                <a:latin typeface="Calibri" charset="0"/>
              </a:rPr>
              <a:t>to a higher energy level in photosystems </a:t>
            </a:r>
            <a:r>
              <a:rPr lang="en-US" sz="3600" dirty="0">
                <a:latin typeface="Calibri" charset="0"/>
              </a:rPr>
              <a:t/>
            </a:r>
            <a:br>
              <a:rPr lang="en-US" sz="3600" dirty="0">
                <a:latin typeface="Calibri" charset="0"/>
              </a:rPr>
            </a:br>
            <a:endParaRPr lang="en-US" sz="3600" b="1" dirty="0">
              <a:latin typeface="Calibri" charset="0"/>
            </a:endParaRPr>
          </a:p>
        </p:txBody>
      </p:sp>
      <p:pic>
        <p:nvPicPr>
          <p:cNvPr id="21507" name="Content Placeholder 3" descr="10-11-LightHarvest-L.gif"/>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482725" y="1600200"/>
            <a:ext cx="6178550" cy="4525963"/>
          </a:xfrm>
        </p:spPr>
      </p:pic>
    </p:spTree>
    <p:extLst>
      <p:ext uri="{BB962C8B-B14F-4D97-AF65-F5344CB8AC3E}">
        <p14:creationId xmlns:p14="http://schemas.microsoft.com/office/powerpoint/2010/main" val="41455109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43729" y="622852"/>
            <a:ext cx="8800271" cy="5632174"/>
          </a:xfrm>
        </p:spPr>
      </p:pic>
      <p:sp>
        <p:nvSpPr>
          <p:cNvPr id="7" name="TextBox 6"/>
          <p:cNvSpPr txBox="1"/>
          <p:nvPr/>
        </p:nvSpPr>
        <p:spPr>
          <a:xfrm>
            <a:off x="1630017" y="463826"/>
            <a:ext cx="5950227" cy="646331"/>
          </a:xfrm>
          <a:prstGeom prst="rect">
            <a:avLst/>
          </a:prstGeom>
          <a:solidFill>
            <a:schemeClr val="bg1">
              <a:lumMod val="95000"/>
            </a:schemeClr>
          </a:solidFill>
        </p:spPr>
        <p:txBody>
          <a:bodyPr wrap="square" rtlCol="0">
            <a:spAutoFit/>
          </a:bodyPr>
          <a:lstStyle/>
          <a:p>
            <a:pPr algn="ctr"/>
            <a:r>
              <a:rPr lang="en-US" sz="3600" b="1" dirty="0" smtClean="0"/>
              <a:t>Endosymbiosis</a:t>
            </a:r>
            <a:endParaRPr lang="en-US" sz="3600" b="1" dirty="0"/>
          </a:p>
        </p:txBody>
      </p:sp>
    </p:spTree>
    <p:extLst>
      <p:ext uri="{BB962C8B-B14F-4D97-AF65-F5344CB8AC3E}">
        <p14:creationId xmlns:p14="http://schemas.microsoft.com/office/powerpoint/2010/main" val="19450678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5</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electrons do not diffuse through ATP synthase</a:t>
            </a:r>
            <a:endParaRPr lang="en-US" sz="3600" b="1" dirty="0">
              <a:solidFill>
                <a:srgbClr val="002060"/>
              </a:solidFill>
            </a:endParaRPr>
          </a:p>
        </p:txBody>
      </p:sp>
    </p:spTree>
    <p:extLst>
      <p:ext uri="{BB962C8B-B14F-4D97-AF65-F5344CB8AC3E}">
        <p14:creationId xmlns:p14="http://schemas.microsoft.com/office/powerpoint/2010/main" val="35284455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Light Reactions of Photosynthesis</a:t>
            </a:r>
            <a:endParaRPr lang="en-US" sz="3600" b="1" dirty="0"/>
          </a:p>
        </p:txBody>
      </p:sp>
      <p:pic>
        <p:nvPicPr>
          <p:cNvPr id="4" name="Picture 3" descr="D:\Chapter_10\B_Jpeg_Images\10_Labeled_Images\10_17ThylakoidMembrane-L.jpg"/>
          <p:cNvPicPr/>
          <p:nvPr/>
        </p:nvPicPr>
        <p:blipFill>
          <a:blip r:embed="rId3">
            <a:extLst>
              <a:ext uri="{28A0092B-C50C-407E-A947-70E740481C1C}">
                <a14:useLocalDpi xmlns:a14="http://schemas.microsoft.com/office/drawing/2010/main" val="0"/>
              </a:ext>
            </a:extLst>
          </a:blip>
          <a:srcRect/>
          <a:stretch>
            <a:fillRect/>
          </a:stretch>
        </p:blipFill>
        <p:spPr bwMode="auto">
          <a:xfrm>
            <a:off x="622852" y="1219199"/>
            <a:ext cx="8063948" cy="4956313"/>
          </a:xfrm>
          <a:prstGeom prst="rect">
            <a:avLst/>
          </a:prstGeom>
          <a:noFill/>
          <a:ln>
            <a:noFill/>
          </a:ln>
        </p:spPr>
      </p:pic>
    </p:spTree>
    <p:extLst>
      <p:ext uri="{BB962C8B-B14F-4D97-AF65-F5344CB8AC3E}">
        <p14:creationId xmlns:p14="http://schemas.microsoft.com/office/powerpoint/2010/main" val="16631399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noAutofit/>
          </a:bodyPr>
          <a:lstStyle/>
          <a:p>
            <a:pPr eaLnBrk="1" hangingPunct="1"/>
            <a:r>
              <a:rPr lang="en-US" sz="3600" b="1" dirty="0" smtClean="0">
                <a:latin typeface="Calibri" charset="0"/>
              </a:rPr>
              <a:t>Conversion of potential </a:t>
            </a:r>
            <a:r>
              <a:rPr lang="en-US" sz="3600" b="1" dirty="0">
                <a:latin typeface="Calibri" charset="0"/>
              </a:rPr>
              <a:t>energy into k</a:t>
            </a:r>
            <a:r>
              <a:rPr lang="en-US" sz="3600" b="1" dirty="0" smtClean="0">
                <a:latin typeface="Calibri" charset="0"/>
              </a:rPr>
              <a:t>inetic </a:t>
            </a:r>
            <a:r>
              <a:rPr lang="en-US" sz="3600" b="1" dirty="0">
                <a:latin typeface="Calibri" charset="0"/>
              </a:rPr>
              <a:t>energy </a:t>
            </a:r>
            <a:r>
              <a:rPr lang="en-US" sz="3600" b="1" dirty="0" smtClean="0">
                <a:latin typeface="Calibri" charset="0"/>
              </a:rPr>
              <a:t>drives formation of ATP</a:t>
            </a:r>
            <a:endParaRPr lang="en-US" sz="3600" b="1" dirty="0">
              <a:latin typeface="Calibri" charset="0"/>
            </a:endParaRPr>
          </a:p>
        </p:txBody>
      </p:sp>
      <p:pic>
        <p:nvPicPr>
          <p:cNvPr id="21507" name="Content Placeholder 3" descr="09-14-ATPSynthase-L.gif"/>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3014663" y="1600200"/>
            <a:ext cx="3114675" cy="4525963"/>
          </a:xfrm>
        </p:spPr>
      </p:pic>
    </p:spTree>
    <p:extLst>
      <p:ext uri="{BB962C8B-B14F-4D97-AF65-F5344CB8AC3E}">
        <p14:creationId xmlns:p14="http://schemas.microsoft.com/office/powerpoint/2010/main" val="16305310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6</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9600" dirty="0" smtClean="0">
              <a:solidFill>
                <a:srgbClr val="C00000"/>
              </a:solidFill>
            </a:endParaRPr>
          </a:p>
          <a:p>
            <a:pPr marL="0" indent="0" algn="ctr">
              <a:buNone/>
            </a:pPr>
            <a:r>
              <a:rPr lang="en-US" sz="3600" b="1" dirty="0">
                <a:solidFill>
                  <a:srgbClr val="002060"/>
                </a:solidFill>
              </a:rPr>
              <a:t>Clue</a:t>
            </a:r>
            <a:r>
              <a:rPr lang="en-US" sz="3600" b="1" dirty="0" smtClean="0">
                <a:solidFill>
                  <a:srgbClr val="002060"/>
                </a:solidFill>
              </a:rPr>
              <a:t>: low pH = high H</a:t>
            </a:r>
            <a:r>
              <a:rPr lang="en-US" sz="3600" b="1" baseline="30000" dirty="0" smtClean="0">
                <a:solidFill>
                  <a:srgbClr val="002060"/>
                </a:solidFill>
              </a:rPr>
              <a:t>+</a:t>
            </a:r>
            <a:r>
              <a:rPr lang="en-US" sz="3600" b="1" dirty="0" smtClean="0">
                <a:solidFill>
                  <a:srgbClr val="002060"/>
                </a:solidFill>
              </a:rPr>
              <a:t> concentration</a:t>
            </a:r>
            <a:endParaRPr lang="en-US" sz="3600" b="1" i="1" dirty="0">
              <a:solidFill>
                <a:srgbClr val="002060"/>
              </a:solidFill>
            </a:endParaRPr>
          </a:p>
        </p:txBody>
      </p:sp>
    </p:spTree>
    <p:extLst>
      <p:ext uri="{BB962C8B-B14F-4D97-AF65-F5344CB8AC3E}">
        <p14:creationId xmlns:p14="http://schemas.microsoft.com/office/powerpoint/2010/main" val="15964081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Chapter_10\B_Jpeg_Images\10_Labeled_Images\10_UN03SIQ-L.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90800" y="4506913"/>
            <a:ext cx="6553200" cy="2292772"/>
          </a:xfrm>
          <a:prstGeom prst="rect">
            <a:avLst/>
          </a:prstGeom>
          <a:noFill/>
          <a:ln>
            <a:noFill/>
          </a:ln>
        </p:spPr>
      </p:pic>
      <p:pic>
        <p:nvPicPr>
          <p:cNvPr id="5" name="Picture 3" descr="p2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534" y="0"/>
            <a:ext cx="6904866" cy="436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77141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7</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NADP</a:t>
            </a:r>
            <a:r>
              <a:rPr lang="en-US" sz="3600" b="1" baseline="30000" dirty="0" smtClean="0">
                <a:solidFill>
                  <a:srgbClr val="002060"/>
                </a:solidFill>
              </a:rPr>
              <a:t>+</a:t>
            </a:r>
            <a:r>
              <a:rPr lang="en-US" sz="3600" b="1" dirty="0" smtClean="0">
                <a:solidFill>
                  <a:srgbClr val="002060"/>
                </a:solidFill>
              </a:rPr>
              <a:t> and O</a:t>
            </a:r>
            <a:r>
              <a:rPr lang="en-US" sz="3600" b="1" baseline="-25000" dirty="0" smtClean="0">
                <a:solidFill>
                  <a:srgbClr val="002060"/>
                </a:solidFill>
              </a:rPr>
              <a:t>2</a:t>
            </a:r>
            <a:endParaRPr lang="en-US" sz="3600" b="1" baseline="-25000" dirty="0">
              <a:solidFill>
                <a:srgbClr val="002060"/>
              </a:solidFill>
            </a:endParaRPr>
          </a:p>
        </p:txBody>
      </p:sp>
    </p:spTree>
    <p:extLst>
      <p:ext uri="{BB962C8B-B14F-4D97-AF65-F5344CB8AC3E}">
        <p14:creationId xmlns:p14="http://schemas.microsoft.com/office/powerpoint/2010/main" val="2588645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b="3944"/>
          <a:stretch>
            <a:fillRect/>
          </a:stretch>
        </p:blipFill>
        <p:spPr bwMode="auto">
          <a:xfrm>
            <a:off x="2822713" y="3022894"/>
            <a:ext cx="6321288" cy="395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Content Placeholder 4" descr="C:\Users\Maria\Pictures\noncycli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168184" y="27902"/>
            <a:ext cx="6457947" cy="3684105"/>
          </a:xfrm>
          <a:prstGeom prst="rect">
            <a:avLst/>
          </a:prstGeom>
          <a:noFill/>
          <a:extLst>
            <a:ext uri="{909E8E84-426E-40DD-AFC4-6F175D3DCCD1}">
              <a14:hiddenFill xmlns:a14="http://schemas.microsoft.com/office/drawing/2010/main">
                <a:solidFill>
                  <a:srgbClr val="FFFFFF"/>
                </a:solidFill>
              </a14:hiddenFill>
            </a:ext>
          </a:extLst>
        </p:spPr>
      </p:pic>
      <p:sp>
        <p:nvSpPr>
          <p:cNvPr id="8" name="5-Point Star 7"/>
          <p:cNvSpPr/>
          <p:nvPr/>
        </p:nvSpPr>
        <p:spPr>
          <a:xfrm>
            <a:off x="6676470" y="960438"/>
            <a:ext cx="457200" cy="457200"/>
          </a:xfrm>
          <a:prstGeom prst="star5">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5-Point Star 8"/>
          <p:cNvSpPr/>
          <p:nvPr/>
        </p:nvSpPr>
        <p:spPr>
          <a:xfrm>
            <a:off x="6397531" y="5811080"/>
            <a:ext cx="457200" cy="457200"/>
          </a:xfrm>
          <a:prstGeom prst="star5">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68183" y="4002155"/>
            <a:ext cx="2654529" cy="1938992"/>
          </a:xfrm>
          <a:prstGeom prst="rect">
            <a:avLst/>
          </a:prstGeom>
          <a:noFill/>
        </p:spPr>
        <p:txBody>
          <a:bodyPr wrap="square" rtlCol="0">
            <a:spAutoFit/>
          </a:bodyPr>
          <a:lstStyle/>
          <a:p>
            <a:pPr algn="ctr"/>
            <a:r>
              <a:rPr lang="en-US" sz="2400" b="1" dirty="0" smtClean="0">
                <a:solidFill>
                  <a:srgbClr val="C00000"/>
                </a:solidFill>
              </a:rPr>
              <a:t>Different energy-capturing processes use different types of electron acceptors</a:t>
            </a:r>
            <a:endParaRPr lang="en-US" sz="2400" b="1" dirty="0">
              <a:solidFill>
                <a:srgbClr val="C00000"/>
              </a:solidFill>
            </a:endParaRPr>
          </a:p>
        </p:txBody>
      </p:sp>
      <p:sp>
        <p:nvSpPr>
          <p:cNvPr id="11" name="TextBox 10"/>
          <p:cNvSpPr txBox="1"/>
          <p:nvPr/>
        </p:nvSpPr>
        <p:spPr>
          <a:xfrm>
            <a:off x="6486661" y="2903624"/>
            <a:ext cx="736139" cy="646331"/>
          </a:xfrm>
          <a:prstGeom prst="rect">
            <a:avLst/>
          </a:prstGeom>
          <a:solidFill>
            <a:schemeClr val="bg1">
              <a:lumMod val="95000"/>
            </a:schemeClr>
          </a:solidFill>
        </p:spPr>
        <p:txBody>
          <a:bodyPr wrap="square" rtlCol="0">
            <a:spAutoFit/>
          </a:bodyPr>
          <a:lstStyle/>
          <a:p>
            <a:r>
              <a:rPr lang="en-US" dirty="0" smtClean="0">
                <a:solidFill>
                  <a:schemeClr val="bg1"/>
                </a:solidFill>
              </a:rPr>
              <a:t>F</a:t>
            </a:r>
          </a:p>
          <a:p>
            <a:endParaRPr lang="en-US" dirty="0"/>
          </a:p>
        </p:txBody>
      </p:sp>
    </p:spTree>
    <p:extLst>
      <p:ext uri="{BB962C8B-B14F-4D97-AF65-F5344CB8AC3E}">
        <p14:creationId xmlns:p14="http://schemas.microsoft.com/office/powerpoint/2010/main" val="38535391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Math Grid In 1</a:t>
            </a:r>
            <a:endParaRPr lang="en-US" sz="3600" b="1" dirty="0"/>
          </a:p>
        </p:txBody>
      </p:sp>
      <p:sp>
        <p:nvSpPr>
          <p:cNvPr id="3" name="Content Placeholder 2"/>
          <p:cNvSpPr>
            <a:spLocks noGrp="1"/>
          </p:cNvSpPr>
          <p:nvPr>
            <p:ph idx="1"/>
          </p:nvPr>
        </p:nvSpPr>
        <p:spPr>
          <a:xfrm>
            <a:off x="265043" y="1600200"/>
            <a:ext cx="8878957" cy="4525963"/>
          </a:xfrm>
        </p:spPr>
        <p:txBody>
          <a:bodyPr>
            <a:normAutofit/>
          </a:bodyPr>
          <a:lstStyle/>
          <a:p>
            <a:pPr marL="0" indent="0">
              <a:buNone/>
            </a:pPr>
            <a:r>
              <a:rPr lang="en-US" sz="3000" b="1" dirty="0" smtClean="0"/>
              <a:t>The correct answer: </a:t>
            </a:r>
            <a:r>
              <a:rPr lang="en-US" sz="3000" b="1" dirty="0" smtClean="0">
                <a:solidFill>
                  <a:srgbClr val="C00000"/>
                </a:solidFill>
              </a:rPr>
              <a:t>2.32 mg of carbon fixed/L</a:t>
            </a:r>
            <a:endParaRPr lang="en-US" sz="3000" i="1" dirty="0" smtClean="0"/>
          </a:p>
          <a:p>
            <a:pPr marL="0" indent="0">
              <a:buNone/>
            </a:pPr>
            <a:endParaRPr lang="en-US" sz="2800" b="1" dirty="0" smtClean="0"/>
          </a:p>
          <a:p>
            <a:pPr marL="0" indent="0">
              <a:buNone/>
            </a:pPr>
            <a:r>
              <a:rPr lang="en-US" sz="3000" b="1" dirty="0" smtClean="0"/>
              <a:t>Solution:</a:t>
            </a:r>
          </a:p>
          <a:p>
            <a:pPr marL="0" indent="0">
              <a:buNone/>
            </a:pPr>
            <a:r>
              <a:rPr lang="en-US" sz="2800" b="1" dirty="0" smtClean="0">
                <a:solidFill>
                  <a:srgbClr val="006600"/>
                </a:solidFill>
              </a:rPr>
              <a:t>ΔDO </a:t>
            </a:r>
            <a:r>
              <a:rPr lang="en-US" sz="2800" b="1" dirty="0">
                <a:solidFill>
                  <a:srgbClr val="006600"/>
                </a:solidFill>
              </a:rPr>
              <a:t>= </a:t>
            </a:r>
            <a:r>
              <a:rPr lang="en-US" sz="2800" b="1" dirty="0" err="1" smtClean="0">
                <a:solidFill>
                  <a:srgbClr val="006600"/>
                </a:solidFill>
              </a:rPr>
              <a:t>DO</a:t>
            </a:r>
            <a:r>
              <a:rPr lang="en-US" sz="2800" b="1" baseline="-25000" dirty="0" err="1" smtClean="0">
                <a:solidFill>
                  <a:srgbClr val="006600"/>
                </a:solidFill>
              </a:rPr>
              <a:t>f</a:t>
            </a:r>
            <a:r>
              <a:rPr lang="en-US" sz="2800" b="1" dirty="0" smtClean="0">
                <a:solidFill>
                  <a:srgbClr val="006600"/>
                </a:solidFill>
              </a:rPr>
              <a:t> </a:t>
            </a:r>
            <a:r>
              <a:rPr lang="en-US" sz="2800" b="1" dirty="0" smtClean="0">
                <a:solidFill>
                  <a:srgbClr val="006600"/>
                </a:solidFill>
              </a:rPr>
              <a:t>– </a:t>
            </a:r>
            <a:r>
              <a:rPr lang="en-US" sz="2800" b="1" dirty="0" err="1" smtClean="0">
                <a:solidFill>
                  <a:srgbClr val="006600"/>
                </a:solidFill>
              </a:rPr>
              <a:t>DO</a:t>
            </a:r>
            <a:r>
              <a:rPr lang="en-US" sz="2800" b="1" baseline="-25000" dirty="0" err="1" smtClean="0">
                <a:solidFill>
                  <a:srgbClr val="006600"/>
                </a:solidFill>
              </a:rPr>
              <a:t>i</a:t>
            </a:r>
            <a:r>
              <a:rPr lang="en-US" sz="2800" b="1" baseline="-25000" dirty="0" smtClean="0">
                <a:solidFill>
                  <a:srgbClr val="006600"/>
                </a:solidFill>
              </a:rPr>
              <a:t>  </a:t>
            </a:r>
            <a:r>
              <a:rPr lang="en-US" sz="2800" b="1" dirty="0" smtClean="0">
                <a:solidFill>
                  <a:srgbClr val="006600"/>
                </a:solidFill>
              </a:rPr>
              <a:t>= </a:t>
            </a:r>
            <a:r>
              <a:rPr lang="en-US" sz="2800" b="1" dirty="0">
                <a:solidFill>
                  <a:srgbClr val="006600"/>
                </a:solidFill>
              </a:rPr>
              <a:t>11.83 mg O</a:t>
            </a:r>
            <a:r>
              <a:rPr lang="en-US" sz="2800" b="1" baseline="-25000" dirty="0">
                <a:solidFill>
                  <a:srgbClr val="006600"/>
                </a:solidFill>
              </a:rPr>
              <a:t>2</a:t>
            </a:r>
            <a:r>
              <a:rPr lang="en-US" sz="2800" b="1" dirty="0">
                <a:solidFill>
                  <a:srgbClr val="006600"/>
                </a:solidFill>
              </a:rPr>
              <a:t>/L – 5.64 mg O</a:t>
            </a:r>
            <a:r>
              <a:rPr lang="en-US" sz="2800" b="1" baseline="-25000" dirty="0">
                <a:solidFill>
                  <a:srgbClr val="006600"/>
                </a:solidFill>
              </a:rPr>
              <a:t>2</a:t>
            </a:r>
            <a:r>
              <a:rPr lang="en-US" sz="2800" b="1" dirty="0">
                <a:solidFill>
                  <a:srgbClr val="006600"/>
                </a:solidFill>
              </a:rPr>
              <a:t>/L = </a:t>
            </a:r>
          </a:p>
          <a:p>
            <a:pPr marL="0" indent="0">
              <a:buNone/>
            </a:pPr>
            <a:r>
              <a:rPr lang="en-US" sz="2800" b="1" dirty="0" smtClean="0">
                <a:solidFill>
                  <a:srgbClr val="006600"/>
                </a:solidFill>
              </a:rPr>
              <a:t>6.19 </a:t>
            </a:r>
            <a:r>
              <a:rPr lang="en-US" sz="2800" b="1" dirty="0">
                <a:solidFill>
                  <a:srgbClr val="006600"/>
                </a:solidFill>
              </a:rPr>
              <a:t>mg O</a:t>
            </a:r>
            <a:r>
              <a:rPr lang="en-US" sz="2800" b="1" baseline="-25000" dirty="0">
                <a:solidFill>
                  <a:srgbClr val="006600"/>
                </a:solidFill>
              </a:rPr>
              <a:t>2</a:t>
            </a:r>
            <a:r>
              <a:rPr lang="en-US" sz="2800" b="1" dirty="0">
                <a:solidFill>
                  <a:srgbClr val="006600"/>
                </a:solidFill>
              </a:rPr>
              <a:t>/L for the 24 hour </a:t>
            </a:r>
            <a:r>
              <a:rPr lang="en-US" sz="2800" b="1" dirty="0" smtClean="0">
                <a:solidFill>
                  <a:srgbClr val="006600"/>
                </a:solidFill>
              </a:rPr>
              <a:t>period</a:t>
            </a:r>
          </a:p>
          <a:p>
            <a:pPr marL="0" indent="0">
              <a:buNone/>
            </a:pPr>
            <a:endParaRPr lang="en-US" sz="1200" b="1" dirty="0">
              <a:solidFill>
                <a:srgbClr val="006600"/>
              </a:solidFill>
            </a:endParaRPr>
          </a:p>
          <a:p>
            <a:pPr marL="0" indent="0">
              <a:buNone/>
            </a:pPr>
            <a:r>
              <a:rPr lang="en-US" sz="2800" b="1" dirty="0" smtClean="0">
                <a:solidFill>
                  <a:srgbClr val="002060"/>
                </a:solidFill>
              </a:rPr>
              <a:t>6.19 </a:t>
            </a:r>
            <a:r>
              <a:rPr lang="en-US" sz="2800" b="1" dirty="0">
                <a:solidFill>
                  <a:srgbClr val="002060"/>
                </a:solidFill>
              </a:rPr>
              <a:t>mg </a:t>
            </a:r>
            <a:r>
              <a:rPr lang="en-US" sz="2800" b="1" dirty="0" smtClean="0">
                <a:solidFill>
                  <a:srgbClr val="002060"/>
                </a:solidFill>
              </a:rPr>
              <a:t>O</a:t>
            </a:r>
            <a:r>
              <a:rPr lang="en-US" sz="2800" b="1" baseline="-25000" dirty="0" smtClean="0">
                <a:solidFill>
                  <a:srgbClr val="002060"/>
                </a:solidFill>
              </a:rPr>
              <a:t>2</a:t>
            </a:r>
            <a:r>
              <a:rPr lang="en-US" sz="2800" b="1" dirty="0" smtClean="0">
                <a:solidFill>
                  <a:srgbClr val="002060"/>
                </a:solidFill>
              </a:rPr>
              <a:t>/L x 0.698 ml/mg = </a:t>
            </a:r>
            <a:r>
              <a:rPr lang="en-US" sz="2800" b="1" dirty="0">
                <a:solidFill>
                  <a:srgbClr val="002060"/>
                </a:solidFill>
              </a:rPr>
              <a:t>4.32 mL O</a:t>
            </a:r>
            <a:r>
              <a:rPr lang="en-US" sz="2800" b="1" baseline="-25000" dirty="0">
                <a:solidFill>
                  <a:srgbClr val="002060"/>
                </a:solidFill>
              </a:rPr>
              <a:t>2</a:t>
            </a:r>
            <a:r>
              <a:rPr lang="en-US" sz="2800" b="1" dirty="0">
                <a:solidFill>
                  <a:srgbClr val="002060"/>
                </a:solidFill>
              </a:rPr>
              <a:t>/L</a:t>
            </a:r>
            <a:endParaRPr lang="en-US" sz="2800" dirty="0">
              <a:solidFill>
                <a:srgbClr val="002060"/>
              </a:solidFill>
            </a:endParaRPr>
          </a:p>
          <a:p>
            <a:endParaRPr lang="en-US" sz="1200" dirty="0">
              <a:solidFill>
                <a:srgbClr val="FF0000"/>
              </a:solidFill>
            </a:endParaRPr>
          </a:p>
          <a:p>
            <a:pPr marL="0" indent="0">
              <a:buNone/>
            </a:pPr>
            <a:r>
              <a:rPr lang="en-US" sz="2800" b="1" dirty="0" smtClean="0">
                <a:solidFill>
                  <a:srgbClr val="C00000"/>
                </a:solidFill>
              </a:rPr>
              <a:t>4.32 </a:t>
            </a:r>
            <a:r>
              <a:rPr lang="en-US" sz="2800" b="1" dirty="0">
                <a:solidFill>
                  <a:srgbClr val="C00000"/>
                </a:solidFill>
              </a:rPr>
              <a:t>mL </a:t>
            </a:r>
            <a:r>
              <a:rPr lang="en-US" sz="2800" b="1" dirty="0" smtClean="0">
                <a:solidFill>
                  <a:srgbClr val="C00000"/>
                </a:solidFill>
              </a:rPr>
              <a:t>O</a:t>
            </a:r>
            <a:r>
              <a:rPr lang="en-US" sz="2800" b="1" baseline="-25000" dirty="0" smtClean="0">
                <a:solidFill>
                  <a:srgbClr val="C00000"/>
                </a:solidFill>
              </a:rPr>
              <a:t>2</a:t>
            </a:r>
            <a:r>
              <a:rPr lang="en-US" sz="2800" b="1" dirty="0" smtClean="0">
                <a:solidFill>
                  <a:srgbClr val="C00000"/>
                </a:solidFill>
              </a:rPr>
              <a:t>/L x </a:t>
            </a:r>
            <a:r>
              <a:rPr lang="en-US" sz="2800" b="1" dirty="0">
                <a:solidFill>
                  <a:srgbClr val="C00000"/>
                </a:solidFill>
              </a:rPr>
              <a:t>0.536 </a:t>
            </a:r>
            <a:r>
              <a:rPr lang="en-US" sz="2800" b="1" dirty="0" smtClean="0">
                <a:solidFill>
                  <a:srgbClr val="C00000"/>
                </a:solidFill>
              </a:rPr>
              <a:t>mg/ml </a:t>
            </a:r>
            <a:r>
              <a:rPr lang="en-US" sz="2800" b="1" dirty="0">
                <a:solidFill>
                  <a:srgbClr val="C00000"/>
                </a:solidFill>
              </a:rPr>
              <a:t>= 2.32 mg of carbon fixed/L</a:t>
            </a:r>
            <a:endParaRPr lang="en-US" sz="2800" dirty="0">
              <a:solidFill>
                <a:srgbClr val="C00000"/>
              </a:solidFill>
            </a:endParaRPr>
          </a:p>
          <a:p>
            <a:endParaRPr lang="en-US" dirty="0">
              <a:solidFill>
                <a:srgbClr val="0000FF"/>
              </a:solidFill>
            </a:endParaRPr>
          </a:p>
        </p:txBody>
      </p:sp>
    </p:spTree>
    <p:extLst>
      <p:ext uri="{BB962C8B-B14F-4D97-AF65-F5344CB8AC3E}">
        <p14:creationId xmlns:p14="http://schemas.microsoft.com/office/powerpoint/2010/main" val="20270577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1</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water is split in light reactions</a:t>
            </a:r>
            <a:endParaRPr lang="en-US" sz="3600" b="1" dirty="0">
              <a:solidFill>
                <a:srgbClr val="002060"/>
              </a:solidFill>
            </a:endParaRPr>
          </a:p>
        </p:txBody>
      </p:sp>
    </p:spTree>
    <p:extLst>
      <p:ext uri="{BB962C8B-B14F-4D97-AF65-F5344CB8AC3E}">
        <p14:creationId xmlns:p14="http://schemas.microsoft.com/office/powerpoint/2010/main" val="3815300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smtClean="0"/>
              <a:t>Math Grid In 2</a:t>
            </a:r>
            <a:endParaRPr lang="en-US" sz="3600" b="1" dirty="0"/>
          </a:p>
        </p:txBody>
      </p:sp>
      <p:sp>
        <p:nvSpPr>
          <p:cNvPr id="3" name="Content Placeholder 2"/>
          <p:cNvSpPr>
            <a:spLocks noGrp="1"/>
          </p:cNvSpPr>
          <p:nvPr>
            <p:ph idx="1"/>
          </p:nvPr>
        </p:nvSpPr>
        <p:spPr>
          <a:xfrm>
            <a:off x="457201" y="1577181"/>
            <a:ext cx="7944678" cy="4525963"/>
          </a:xfrm>
        </p:spPr>
        <p:txBody>
          <a:bodyPr>
            <a:normAutofit/>
          </a:bodyPr>
          <a:lstStyle/>
          <a:p>
            <a:pPr marL="0" lvl="0" indent="0">
              <a:buNone/>
            </a:pPr>
            <a:endParaRPr lang="en-US" sz="2800" b="1" dirty="0" smtClean="0"/>
          </a:p>
          <a:p>
            <a:pPr marL="0" lvl="0" indent="0">
              <a:buNone/>
            </a:pPr>
            <a:endParaRPr lang="en-US" sz="2800" b="1" dirty="0" smtClean="0"/>
          </a:p>
          <a:p>
            <a:pPr marL="0" lvl="0" indent="0">
              <a:buNone/>
            </a:pPr>
            <a:endParaRPr lang="en-US" sz="1200" b="1" dirty="0" smtClean="0"/>
          </a:p>
          <a:p>
            <a:pPr marL="0" lvl="0" indent="0">
              <a:buNone/>
            </a:pPr>
            <a:r>
              <a:rPr lang="en-US" sz="2800" b="1" dirty="0" smtClean="0"/>
              <a:t>The correct answers: </a:t>
            </a:r>
          </a:p>
          <a:p>
            <a:pPr marL="0" lvl="0" indent="0">
              <a:buNone/>
            </a:pPr>
            <a:endParaRPr lang="en-US" sz="1000" b="1" dirty="0" smtClean="0"/>
          </a:p>
          <a:p>
            <a:pPr marL="0" lvl="0" indent="0">
              <a:buNone/>
            </a:pPr>
            <a:r>
              <a:rPr lang="en-US" sz="2800" b="1" dirty="0" smtClean="0">
                <a:solidFill>
                  <a:srgbClr val="C00000"/>
                </a:solidFill>
              </a:rPr>
              <a:t>Mode </a:t>
            </a:r>
            <a:r>
              <a:rPr lang="en-US" sz="2800" dirty="0" smtClean="0"/>
              <a:t>(the value that is repeated most often): </a:t>
            </a:r>
            <a:r>
              <a:rPr lang="en-US" sz="2800" b="1" dirty="0" smtClean="0">
                <a:solidFill>
                  <a:srgbClr val="C00000"/>
                </a:solidFill>
              </a:rPr>
              <a:t>10</a:t>
            </a:r>
          </a:p>
          <a:p>
            <a:pPr marL="0" lvl="0" indent="0">
              <a:buNone/>
            </a:pPr>
            <a:endParaRPr lang="en-US" sz="1000" b="1" dirty="0" smtClean="0">
              <a:solidFill>
                <a:srgbClr val="C00000"/>
              </a:solidFill>
            </a:endParaRPr>
          </a:p>
          <a:p>
            <a:pPr marL="0" lvl="0" indent="0">
              <a:buNone/>
            </a:pPr>
            <a:r>
              <a:rPr lang="en-US" sz="2800" b="1" dirty="0" smtClean="0">
                <a:solidFill>
                  <a:srgbClr val="006600"/>
                </a:solidFill>
              </a:rPr>
              <a:t>Median</a:t>
            </a:r>
            <a:r>
              <a:rPr lang="en-US" sz="2800" b="1" dirty="0" smtClean="0"/>
              <a:t> </a:t>
            </a:r>
            <a:r>
              <a:rPr lang="en-US" sz="2800" dirty="0" smtClean="0"/>
              <a:t>(the middle value): (5+7)/2 =</a:t>
            </a:r>
            <a:r>
              <a:rPr lang="en-US" sz="2800" b="1" dirty="0" smtClean="0"/>
              <a:t> </a:t>
            </a:r>
            <a:r>
              <a:rPr lang="en-US" sz="2800" b="1" dirty="0" smtClean="0">
                <a:solidFill>
                  <a:srgbClr val="006600"/>
                </a:solidFill>
              </a:rPr>
              <a:t>6</a:t>
            </a:r>
          </a:p>
          <a:p>
            <a:pPr marL="0" lvl="0" indent="0">
              <a:buNone/>
            </a:pPr>
            <a:endParaRPr lang="en-US" sz="1000" b="1" dirty="0" smtClean="0">
              <a:solidFill>
                <a:srgbClr val="006600"/>
              </a:solidFill>
            </a:endParaRPr>
          </a:p>
          <a:p>
            <a:pPr marL="0" lvl="0" indent="0">
              <a:buNone/>
            </a:pPr>
            <a:r>
              <a:rPr lang="en-US" sz="2800" b="1" dirty="0" smtClean="0">
                <a:solidFill>
                  <a:srgbClr val="002060"/>
                </a:solidFill>
              </a:rPr>
              <a:t>Range</a:t>
            </a:r>
            <a:r>
              <a:rPr lang="en-US" sz="2800" b="1" dirty="0" smtClean="0"/>
              <a:t> </a:t>
            </a:r>
            <a:r>
              <a:rPr lang="en-US" sz="2800" dirty="0" smtClean="0"/>
              <a:t>(the difference between the largest and the smallest value): </a:t>
            </a:r>
            <a:r>
              <a:rPr lang="en-US" sz="2800" dirty="0" smtClean="0"/>
              <a:t>10 – 0 </a:t>
            </a:r>
            <a:r>
              <a:rPr lang="en-US" sz="2800" dirty="0" smtClean="0"/>
              <a:t>= </a:t>
            </a:r>
            <a:r>
              <a:rPr lang="en-US" sz="2800" b="1" dirty="0" smtClean="0">
                <a:solidFill>
                  <a:srgbClr val="002060"/>
                </a:solidFill>
              </a:rPr>
              <a:t>10</a:t>
            </a:r>
          </a:p>
          <a:p>
            <a:pPr marL="0" lvl="0" indent="0">
              <a:buNone/>
            </a:pPr>
            <a:endParaRPr lang="en-US" sz="2800" dirty="0"/>
          </a:p>
          <a:p>
            <a:endParaRPr lang="en-US" dirty="0">
              <a:solidFill>
                <a:srgbClr val="0000FF"/>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150043522"/>
              </p:ext>
            </p:extLst>
          </p:nvPr>
        </p:nvGraphicFramePr>
        <p:xfrm>
          <a:off x="622858" y="1618037"/>
          <a:ext cx="7275498" cy="847803"/>
        </p:xfrm>
        <a:graphic>
          <a:graphicData uri="http://schemas.openxmlformats.org/drawingml/2006/table">
            <a:tbl>
              <a:tblPr firstRow="1" firstCol="1" bandRow="1">
                <a:tableStyleId>{5C22544A-7EE6-4342-B048-85BDC9FD1C3A}</a:tableStyleId>
              </a:tblPr>
              <a:tblGrid>
                <a:gridCol w="1996878"/>
                <a:gridCol w="527862"/>
                <a:gridCol w="527862"/>
                <a:gridCol w="527862"/>
                <a:gridCol w="527862"/>
                <a:gridCol w="527862"/>
                <a:gridCol w="527862"/>
                <a:gridCol w="527862"/>
                <a:gridCol w="527862"/>
                <a:gridCol w="527862"/>
                <a:gridCol w="527862"/>
              </a:tblGrid>
              <a:tr h="271502">
                <a:tc>
                  <a:txBody>
                    <a:bodyPr/>
                    <a:lstStyle/>
                    <a:p>
                      <a:pPr marL="0" marR="0">
                        <a:spcBef>
                          <a:spcPts val="0"/>
                        </a:spcBef>
                        <a:spcAft>
                          <a:spcPts val="0"/>
                        </a:spcAft>
                      </a:pPr>
                      <a:r>
                        <a:rPr lang="en-US" sz="2000" b="1" dirty="0">
                          <a:effectLst/>
                        </a:rPr>
                        <a:t>Time </a:t>
                      </a:r>
                      <a:r>
                        <a:rPr lang="en-US" sz="2000" b="1" dirty="0" smtClean="0">
                          <a:effectLst/>
                        </a:rPr>
                        <a:t>(min)</a:t>
                      </a:r>
                      <a:endParaRPr lang="en-US" sz="20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a:effectLst/>
                        </a:rPr>
                        <a:t>1</a:t>
                      </a:r>
                      <a:endParaRPr lang="en-US" sz="2000" b="1">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a:effectLst/>
                        </a:rPr>
                        <a:t>2</a:t>
                      </a:r>
                      <a:endParaRPr lang="en-US" sz="2000" b="1">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a:effectLst/>
                        </a:rPr>
                        <a:t>3</a:t>
                      </a:r>
                      <a:endParaRPr lang="en-US" sz="2000" b="1">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a:effectLst/>
                        </a:rPr>
                        <a:t>4</a:t>
                      </a:r>
                      <a:endParaRPr lang="en-US" sz="2000" b="1">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a:effectLst/>
                        </a:rPr>
                        <a:t>5</a:t>
                      </a:r>
                      <a:endParaRPr lang="en-US" sz="2000" b="1">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a:effectLst/>
                        </a:rPr>
                        <a:t>6</a:t>
                      </a:r>
                      <a:endParaRPr lang="en-US" sz="2000" b="1">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a:effectLst/>
                        </a:rPr>
                        <a:t>7</a:t>
                      </a:r>
                      <a:endParaRPr lang="en-US" sz="2000" b="1">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a:effectLst/>
                        </a:rPr>
                        <a:t>8</a:t>
                      </a:r>
                      <a:endParaRPr lang="en-US" sz="2000" b="1">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a:effectLst/>
                        </a:rPr>
                        <a:t>9</a:t>
                      </a:r>
                      <a:endParaRPr lang="en-US" sz="2000" b="1">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a:effectLst/>
                        </a:rPr>
                        <a:t>10</a:t>
                      </a:r>
                      <a:endParaRPr lang="en-US" sz="2000" b="1">
                        <a:effectLst/>
                        <a:latin typeface="Cambria"/>
                        <a:ea typeface="MS Mincho"/>
                        <a:cs typeface="Times New Roman"/>
                      </a:endParaRPr>
                    </a:p>
                  </a:txBody>
                  <a:tcPr marL="68580" marR="68580" marT="0" marB="0"/>
                </a:tc>
              </a:tr>
              <a:tr h="543003">
                <a:tc>
                  <a:txBody>
                    <a:bodyPr/>
                    <a:lstStyle/>
                    <a:p>
                      <a:pPr marL="0" marR="0">
                        <a:spcBef>
                          <a:spcPts val="0"/>
                        </a:spcBef>
                        <a:spcAft>
                          <a:spcPts val="0"/>
                        </a:spcAft>
                      </a:pPr>
                      <a:r>
                        <a:rPr lang="en-US" sz="2000" b="1" dirty="0" smtClean="0">
                          <a:effectLst/>
                        </a:rPr>
                        <a:t>#</a:t>
                      </a:r>
                      <a:r>
                        <a:rPr lang="en-US" sz="2000" b="1" baseline="0" dirty="0" smtClean="0">
                          <a:effectLst/>
                        </a:rPr>
                        <a:t> </a:t>
                      </a:r>
                      <a:r>
                        <a:rPr lang="en-US" sz="2000" b="1" dirty="0" smtClean="0">
                          <a:effectLst/>
                        </a:rPr>
                        <a:t>of </a:t>
                      </a:r>
                      <a:r>
                        <a:rPr lang="en-US" sz="2000" b="1" dirty="0">
                          <a:effectLst/>
                        </a:rPr>
                        <a:t>floating </a:t>
                      </a:r>
                      <a:r>
                        <a:rPr lang="en-US" sz="2000" b="1" dirty="0" smtClean="0">
                          <a:effectLst/>
                        </a:rPr>
                        <a:t>disks</a:t>
                      </a:r>
                      <a:endParaRPr lang="en-US" sz="20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a:effectLst/>
                        </a:rPr>
                        <a:t>0</a:t>
                      </a:r>
                      <a:endParaRPr lang="en-US" sz="2000" b="1">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a:effectLst/>
                        </a:rPr>
                        <a:t>0</a:t>
                      </a:r>
                      <a:endParaRPr lang="en-US" sz="2000" b="1">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dirty="0" smtClean="0">
                          <a:effectLst/>
                          <a:latin typeface="+mn-lt"/>
                          <a:ea typeface="+mn-ea"/>
                          <a:cs typeface="+mn-cs"/>
                        </a:rPr>
                        <a:t>1</a:t>
                      </a:r>
                      <a:endParaRPr lang="en-US" sz="20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dirty="0" smtClean="0">
                          <a:effectLst/>
                          <a:latin typeface="+mn-lt"/>
                          <a:ea typeface="+mn-ea"/>
                          <a:cs typeface="+mn-cs"/>
                        </a:rPr>
                        <a:t>3</a:t>
                      </a:r>
                      <a:endParaRPr lang="en-US" sz="20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dirty="0" smtClean="0">
                          <a:effectLst/>
                          <a:latin typeface="+mn-lt"/>
                          <a:ea typeface="+mn-ea"/>
                          <a:cs typeface="+mn-cs"/>
                        </a:rPr>
                        <a:t>5</a:t>
                      </a:r>
                      <a:endParaRPr lang="en-US" sz="20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dirty="0" smtClean="0">
                          <a:effectLst/>
                          <a:latin typeface="+mn-lt"/>
                          <a:ea typeface="+mn-ea"/>
                          <a:cs typeface="+mn-cs"/>
                        </a:rPr>
                        <a:t>7</a:t>
                      </a:r>
                      <a:endParaRPr lang="en-US" sz="20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dirty="0" smtClean="0">
                          <a:effectLst/>
                          <a:latin typeface="+mn-lt"/>
                          <a:ea typeface="+mn-ea"/>
                          <a:cs typeface="+mn-cs"/>
                        </a:rPr>
                        <a:t>9</a:t>
                      </a:r>
                      <a:endParaRPr lang="en-US" sz="20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dirty="0" smtClean="0">
                          <a:effectLst/>
                          <a:latin typeface="+mn-lt"/>
                          <a:ea typeface="+mn-ea"/>
                          <a:cs typeface="+mn-cs"/>
                        </a:rPr>
                        <a:t>10</a:t>
                      </a:r>
                      <a:endParaRPr lang="en-US" sz="20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dirty="0" smtClean="0">
                          <a:effectLst/>
                        </a:rPr>
                        <a:t>10</a:t>
                      </a:r>
                      <a:endParaRPr lang="en-US" sz="20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b="1" dirty="0" smtClean="0">
                          <a:effectLst/>
                          <a:latin typeface="+mn-lt"/>
                          <a:ea typeface="+mn-ea"/>
                          <a:cs typeface="+mn-cs"/>
                        </a:rPr>
                        <a:t>10</a:t>
                      </a:r>
                      <a:endParaRPr lang="en-US" sz="2000" b="1" dirty="0">
                        <a:effectLst/>
                        <a:latin typeface="Cambria"/>
                        <a:ea typeface="MS Mincho"/>
                        <a:cs typeface="Times New Roman"/>
                      </a:endParaRPr>
                    </a:p>
                  </a:txBody>
                  <a:tcPr marL="68580" marR="68580" marT="0" marB="0"/>
                </a:tc>
              </a:tr>
            </a:tbl>
          </a:graphicData>
        </a:graphic>
      </p:graphicFrame>
      <p:sp>
        <p:nvSpPr>
          <p:cNvPr id="6" name="TextBox 5"/>
          <p:cNvSpPr txBox="1"/>
          <p:nvPr/>
        </p:nvSpPr>
        <p:spPr>
          <a:xfrm>
            <a:off x="622858" y="1188706"/>
            <a:ext cx="5186805" cy="400110"/>
          </a:xfrm>
          <a:prstGeom prst="rect">
            <a:avLst/>
          </a:prstGeom>
          <a:noFill/>
        </p:spPr>
        <p:txBody>
          <a:bodyPr wrap="square" rtlCol="0">
            <a:spAutoFit/>
          </a:bodyPr>
          <a:lstStyle/>
          <a:p>
            <a:r>
              <a:rPr lang="en-US" sz="2000" b="1" dirty="0" smtClean="0"/>
              <a:t># of Floating Disks over Time</a:t>
            </a:r>
            <a:endParaRPr lang="en-US" sz="2000" b="1" dirty="0"/>
          </a:p>
        </p:txBody>
      </p:sp>
    </p:spTree>
    <p:extLst>
      <p:ext uri="{BB962C8B-B14F-4D97-AF65-F5344CB8AC3E}">
        <p14:creationId xmlns:p14="http://schemas.microsoft.com/office/powerpoint/2010/main" val="10839016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1</a:t>
            </a:r>
            <a:br>
              <a:rPr lang="en-US" sz="3600" b="1" dirty="0" smtClean="0"/>
            </a:br>
            <a:r>
              <a:rPr lang="en-US" sz="2800" b="1" dirty="0" smtClean="0">
                <a:solidFill>
                  <a:srgbClr val="002060"/>
                </a:solidFill>
              </a:rPr>
              <a:t>4 </a:t>
            </a:r>
            <a:r>
              <a:rPr lang="en-US" sz="2800" b="1" dirty="0" smtClean="0">
                <a:solidFill>
                  <a:srgbClr val="002060"/>
                </a:solidFill>
              </a:rPr>
              <a:t>points possible</a:t>
            </a:r>
            <a:endParaRPr lang="en-US" sz="2800" b="1" dirty="0">
              <a:solidFill>
                <a:srgbClr val="002060"/>
              </a:solidFill>
            </a:endParaRPr>
          </a:p>
        </p:txBody>
      </p:sp>
      <p:pic>
        <p:nvPicPr>
          <p:cNvPr id="5" name="Content Placeholder 3"/>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8868" y="1417638"/>
            <a:ext cx="6259301" cy="5208587"/>
          </a:xfrm>
          <a:prstGeom prst="rect">
            <a:avLst/>
          </a:prstGeom>
          <a:noFill/>
          <a:ln>
            <a:noFill/>
          </a:ln>
        </p:spPr>
      </p:pic>
    </p:spTree>
    <p:extLst>
      <p:ext uri="{BB962C8B-B14F-4D97-AF65-F5344CB8AC3E}">
        <p14:creationId xmlns:p14="http://schemas.microsoft.com/office/powerpoint/2010/main" val="24359011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1</a:t>
            </a:r>
            <a:br>
              <a:rPr lang="en-US" sz="3600" b="1" dirty="0" smtClean="0"/>
            </a:br>
            <a:r>
              <a:rPr lang="en-US" sz="2800" b="1" dirty="0" smtClean="0">
                <a:solidFill>
                  <a:srgbClr val="002060"/>
                </a:solidFill>
              </a:rPr>
              <a:t>4 </a:t>
            </a:r>
            <a:r>
              <a:rPr lang="en-US" sz="2800" b="1" dirty="0" smtClean="0">
                <a:solidFill>
                  <a:srgbClr val="002060"/>
                </a:solidFill>
              </a:rPr>
              <a:t>points possible</a:t>
            </a:r>
            <a:endParaRPr lang="en-US" sz="2800" b="1" dirty="0">
              <a:solidFill>
                <a:srgbClr val="002060"/>
              </a:solidFill>
            </a:endParaRPr>
          </a:p>
        </p:txBody>
      </p:sp>
      <p:sp>
        <p:nvSpPr>
          <p:cNvPr id="3" name="Content Placeholder 2"/>
          <p:cNvSpPr>
            <a:spLocks noGrp="1"/>
          </p:cNvSpPr>
          <p:nvPr>
            <p:ph idx="1"/>
          </p:nvPr>
        </p:nvSpPr>
        <p:spPr>
          <a:xfrm>
            <a:off x="145774" y="1126090"/>
            <a:ext cx="8892209" cy="5440362"/>
          </a:xfrm>
        </p:spPr>
        <p:txBody>
          <a:bodyPr>
            <a:noAutofit/>
          </a:bodyPr>
          <a:lstStyle/>
          <a:p>
            <a:pPr marL="0" indent="0">
              <a:buNone/>
            </a:pPr>
            <a:r>
              <a:rPr lang="en-US" sz="2200" b="1" dirty="0" smtClean="0"/>
              <a:t>1 </a:t>
            </a:r>
            <a:r>
              <a:rPr lang="en-US" sz="2200" b="1" dirty="0" err="1" smtClean="0"/>
              <a:t>pt</a:t>
            </a:r>
            <a:r>
              <a:rPr lang="en-US" sz="2200" b="1" dirty="0" smtClean="0"/>
              <a:t> per bullet</a:t>
            </a:r>
          </a:p>
          <a:p>
            <a:pPr marL="0" indent="0">
              <a:buNone/>
            </a:pPr>
            <a:endParaRPr lang="en-US" sz="1000" dirty="0" smtClean="0"/>
          </a:p>
          <a:p>
            <a:pPr marL="0" indent="0">
              <a:buNone/>
            </a:pPr>
            <a:r>
              <a:rPr lang="en-US" sz="2200" b="1" dirty="0" smtClean="0"/>
              <a:t>Explanation </a:t>
            </a:r>
            <a:r>
              <a:rPr lang="en-US" sz="2200" b="1" dirty="0"/>
              <a:t>of data: </a:t>
            </a:r>
          </a:p>
          <a:p>
            <a:r>
              <a:rPr lang="en-US" sz="2200" b="1" dirty="0" smtClean="0">
                <a:solidFill>
                  <a:srgbClr val="C00000"/>
                </a:solidFill>
              </a:rPr>
              <a:t>As </a:t>
            </a:r>
            <a:r>
              <a:rPr lang="en-US" sz="2200" b="1" dirty="0">
                <a:solidFill>
                  <a:srgbClr val="C00000"/>
                </a:solidFill>
              </a:rPr>
              <a:t>depth is increased, the net primary productivity decreases because light decreases/lower rates of photosynthesis. </a:t>
            </a:r>
          </a:p>
          <a:p>
            <a:endParaRPr lang="en-US" sz="1000" dirty="0"/>
          </a:p>
          <a:p>
            <a:pPr marL="0" indent="0">
              <a:buNone/>
            </a:pPr>
            <a:r>
              <a:rPr lang="en-US" sz="2200" b="1" dirty="0"/>
              <a:t>Description of relative rates of metabolic </a:t>
            </a:r>
            <a:r>
              <a:rPr lang="en-US" sz="2200" b="1" dirty="0" smtClean="0"/>
              <a:t>processes </a:t>
            </a:r>
            <a:r>
              <a:rPr lang="en-US" sz="2200" b="1" dirty="0"/>
              <a:t>occurring at specific depths according to the </a:t>
            </a:r>
            <a:r>
              <a:rPr lang="en-US" sz="2200" b="1" dirty="0" smtClean="0"/>
              <a:t>graph:</a:t>
            </a:r>
            <a:endParaRPr lang="en-US" sz="2200" dirty="0"/>
          </a:p>
          <a:p>
            <a:r>
              <a:rPr lang="en-US" sz="2200" b="1" dirty="0" smtClean="0">
                <a:solidFill>
                  <a:srgbClr val="002060"/>
                </a:solidFill>
              </a:rPr>
              <a:t>The </a:t>
            </a:r>
            <a:r>
              <a:rPr lang="en-US" sz="2200" b="1" dirty="0">
                <a:solidFill>
                  <a:srgbClr val="002060"/>
                </a:solidFill>
              </a:rPr>
              <a:t>upper area of the graph is </a:t>
            </a:r>
            <a:r>
              <a:rPr lang="en-US" sz="2200" b="1" dirty="0" smtClean="0">
                <a:solidFill>
                  <a:srgbClr val="002060"/>
                </a:solidFill>
              </a:rPr>
              <a:t>productive </a:t>
            </a:r>
            <a:r>
              <a:rPr lang="en-US" sz="2200" b="1" dirty="0">
                <a:solidFill>
                  <a:srgbClr val="002060"/>
                </a:solidFill>
              </a:rPr>
              <a:t>because light availability is not a limiting factor at the </a:t>
            </a:r>
            <a:r>
              <a:rPr lang="en-US" sz="2200" b="1" dirty="0" smtClean="0">
                <a:solidFill>
                  <a:srgbClr val="002060"/>
                </a:solidFill>
              </a:rPr>
              <a:t>surface.</a:t>
            </a:r>
          </a:p>
          <a:p>
            <a:r>
              <a:rPr lang="en-US" sz="2200" b="1" dirty="0" smtClean="0">
                <a:solidFill>
                  <a:srgbClr val="006600"/>
                </a:solidFill>
              </a:rPr>
              <a:t>The </a:t>
            </a:r>
            <a:r>
              <a:rPr lang="en-US" sz="2200" b="1" dirty="0">
                <a:solidFill>
                  <a:srgbClr val="006600"/>
                </a:solidFill>
              </a:rPr>
              <a:t>rapidly decreasing productivity region is a result of decreasing light </a:t>
            </a:r>
            <a:r>
              <a:rPr lang="en-US" sz="2200" b="1" dirty="0" smtClean="0">
                <a:solidFill>
                  <a:srgbClr val="006600"/>
                </a:solidFill>
              </a:rPr>
              <a:t>available </a:t>
            </a:r>
            <a:r>
              <a:rPr lang="en-US" sz="2200" b="1" dirty="0" smtClean="0">
                <a:solidFill>
                  <a:srgbClr val="006600"/>
                </a:solidFill>
              </a:rPr>
              <a:t>for photosynthesis.</a:t>
            </a:r>
          </a:p>
          <a:p>
            <a:r>
              <a:rPr lang="en-US" sz="2200" b="1" dirty="0" smtClean="0"/>
              <a:t>At 0, the rate of photosynthesis is equal to the rate of cellular </a:t>
            </a:r>
            <a:r>
              <a:rPr lang="en-US" sz="2200" b="1" dirty="0" smtClean="0"/>
              <a:t>respiration due </a:t>
            </a:r>
            <a:r>
              <a:rPr lang="en-US" sz="2200" b="1" dirty="0"/>
              <a:t>to </a:t>
            </a:r>
            <a:r>
              <a:rPr lang="en-US" sz="2200" b="1" dirty="0" smtClean="0"/>
              <a:t>limited light </a:t>
            </a:r>
            <a:r>
              <a:rPr lang="en-US" sz="2200" b="1" dirty="0"/>
              <a:t>availability. </a:t>
            </a:r>
            <a:endParaRPr lang="en-US" sz="2200" b="1" dirty="0"/>
          </a:p>
          <a:p>
            <a:r>
              <a:rPr lang="en-US" sz="2200" b="1" dirty="0" smtClean="0">
                <a:solidFill>
                  <a:srgbClr val="C00000"/>
                </a:solidFill>
              </a:rPr>
              <a:t>Below </a:t>
            </a:r>
            <a:r>
              <a:rPr lang="en-US" sz="2200" b="1" dirty="0" smtClean="0">
                <a:solidFill>
                  <a:srgbClr val="C00000"/>
                </a:solidFill>
              </a:rPr>
              <a:t>0, </a:t>
            </a:r>
            <a:r>
              <a:rPr lang="en-US" sz="2200" b="1" dirty="0" smtClean="0">
                <a:solidFill>
                  <a:srgbClr val="C00000"/>
                </a:solidFill>
              </a:rPr>
              <a:t>the rate of </a:t>
            </a:r>
            <a:r>
              <a:rPr lang="en-US" sz="2200" b="1" dirty="0" smtClean="0">
                <a:solidFill>
                  <a:srgbClr val="C00000"/>
                </a:solidFill>
              </a:rPr>
              <a:t>photosynthesis is less </a:t>
            </a:r>
            <a:r>
              <a:rPr lang="en-US" sz="2200" b="1" dirty="0">
                <a:solidFill>
                  <a:srgbClr val="C00000"/>
                </a:solidFill>
              </a:rPr>
              <a:t>than </a:t>
            </a:r>
            <a:r>
              <a:rPr lang="en-US" sz="2200" b="1" dirty="0" smtClean="0">
                <a:solidFill>
                  <a:srgbClr val="C00000"/>
                </a:solidFill>
              </a:rPr>
              <a:t>the rate of respiration </a:t>
            </a:r>
            <a:r>
              <a:rPr lang="en-US" sz="2200" b="1" dirty="0" smtClean="0">
                <a:solidFill>
                  <a:srgbClr val="C00000"/>
                </a:solidFill>
              </a:rPr>
              <a:t>due </a:t>
            </a:r>
            <a:r>
              <a:rPr lang="en-US" sz="2200" b="1" dirty="0">
                <a:solidFill>
                  <a:srgbClr val="C00000"/>
                </a:solidFill>
              </a:rPr>
              <a:t>to insufficient </a:t>
            </a:r>
            <a:r>
              <a:rPr lang="en-US" sz="2200" b="1" dirty="0" smtClean="0">
                <a:solidFill>
                  <a:srgbClr val="C00000"/>
                </a:solidFill>
              </a:rPr>
              <a:t>light. </a:t>
            </a:r>
            <a:endParaRPr lang="en-US" sz="2200" b="1" dirty="0">
              <a:solidFill>
                <a:srgbClr val="C00000"/>
              </a:solidFill>
            </a:endParaRPr>
          </a:p>
        </p:txBody>
      </p:sp>
    </p:spTree>
    <p:extLst>
      <p:ext uri="{BB962C8B-B14F-4D97-AF65-F5344CB8AC3E}">
        <p14:creationId xmlns:p14="http://schemas.microsoft.com/office/powerpoint/2010/main" val="39073003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2</a:t>
            </a:r>
            <a:br>
              <a:rPr lang="en-US" sz="3600" b="1" dirty="0" smtClean="0"/>
            </a:br>
            <a:r>
              <a:rPr lang="en-US" sz="2800" b="1" dirty="0">
                <a:solidFill>
                  <a:srgbClr val="002060"/>
                </a:solidFill>
              </a:rPr>
              <a:t>3</a:t>
            </a:r>
            <a:r>
              <a:rPr lang="en-US" sz="2800" b="1" dirty="0" smtClean="0">
                <a:solidFill>
                  <a:srgbClr val="002060"/>
                </a:solidFill>
              </a:rPr>
              <a:t> points possible</a:t>
            </a:r>
            <a:endParaRPr lang="en-US" sz="2800" b="1" dirty="0">
              <a:solidFill>
                <a:srgbClr val="002060"/>
              </a:solidFill>
            </a:endParaRPr>
          </a:p>
        </p:txBody>
      </p:sp>
      <p:grpSp>
        <p:nvGrpSpPr>
          <p:cNvPr id="4" name="Group 29"/>
          <p:cNvGrpSpPr>
            <a:grpSpLocks/>
          </p:cNvGrpSpPr>
          <p:nvPr/>
        </p:nvGrpSpPr>
        <p:grpSpPr bwMode="auto">
          <a:xfrm>
            <a:off x="1881809" y="1724901"/>
            <a:ext cx="5239992" cy="4106056"/>
            <a:chOff x="1752600" y="3202184"/>
            <a:chExt cx="4937572" cy="3151817"/>
          </a:xfrm>
        </p:grpSpPr>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3202184"/>
              <a:ext cx="4937572" cy="315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28"/>
            <p:cNvGrpSpPr>
              <a:grpSpLocks/>
            </p:cNvGrpSpPr>
            <p:nvPr/>
          </p:nvGrpSpPr>
          <p:grpSpPr bwMode="auto">
            <a:xfrm>
              <a:off x="1895604" y="4784269"/>
              <a:ext cx="1742664" cy="929166"/>
              <a:chOff x="1914654" y="4953546"/>
              <a:chExt cx="1742664" cy="929166"/>
            </a:xfrm>
          </p:grpSpPr>
          <p:sp>
            <p:nvSpPr>
              <p:cNvPr id="7" name="TextBox 10"/>
              <p:cNvSpPr txBox="1">
                <a:spLocks noChangeArrowheads="1"/>
              </p:cNvSpPr>
              <p:nvPr/>
            </p:nvSpPr>
            <p:spPr bwMode="auto">
              <a:xfrm>
                <a:off x="1914654" y="5544158"/>
                <a:ext cx="1676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r>
                  <a:rPr lang="en-US" sz="1600" dirty="0">
                    <a:latin typeface="Arial" pitchFamily="34" charset="0"/>
                    <a:cs typeface="Arial" pitchFamily="34" charset="0"/>
                  </a:rPr>
                  <a:t>Granum</a:t>
                </a:r>
              </a:p>
            </p:txBody>
          </p:sp>
          <p:cxnSp>
            <p:nvCxnSpPr>
              <p:cNvPr id="8" name="Straight Connector 7"/>
              <p:cNvCxnSpPr/>
              <p:nvPr/>
            </p:nvCxnSpPr>
            <p:spPr>
              <a:xfrm>
                <a:off x="3524791" y="4953546"/>
                <a:ext cx="0" cy="42695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524791" y="4953546"/>
                <a:ext cx="13252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524791" y="5380501"/>
                <a:ext cx="13252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820505" y="5166230"/>
                <a:ext cx="704286" cy="38251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7130480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2</a:t>
            </a:r>
            <a:br>
              <a:rPr lang="en-US" sz="3600" b="1" dirty="0" smtClean="0"/>
            </a:br>
            <a:r>
              <a:rPr lang="en-US" sz="2800" b="1" dirty="0">
                <a:solidFill>
                  <a:srgbClr val="002060"/>
                </a:solidFill>
              </a:rPr>
              <a:t>3</a:t>
            </a:r>
            <a:r>
              <a:rPr lang="en-US" sz="2800" b="1" dirty="0" smtClean="0">
                <a:solidFill>
                  <a:srgbClr val="002060"/>
                </a:solidFill>
              </a:rPr>
              <a:t> points possible</a:t>
            </a:r>
            <a:endParaRPr lang="en-US" sz="2800" b="1" dirty="0">
              <a:solidFill>
                <a:srgbClr val="002060"/>
              </a:solidFill>
            </a:endParaRPr>
          </a:p>
        </p:txBody>
      </p:sp>
      <p:sp>
        <p:nvSpPr>
          <p:cNvPr id="3" name="Content Placeholder 2"/>
          <p:cNvSpPr>
            <a:spLocks noGrp="1"/>
          </p:cNvSpPr>
          <p:nvPr>
            <p:ph idx="1"/>
          </p:nvPr>
        </p:nvSpPr>
        <p:spPr>
          <a:xfrm>
            <a:off x="457200" y="1417638"/>
            <a:ext cx="8229600" cy="5291772"/>
          </a:xfrm>
        </p:spPr>
        <p:txBody>
          <a:bodyPr>
            <a:normAutofit fontScale="92500" lnSpcReduction="20000"/>
          </a:bodyPr>
          <a:lstStyle/>
          <a:p>
            <a:pPr marL="0" lvl="0" indent="0">
              <a:buNone/>
            </a:pPr>
            <a:r>
              <a:rPr lang="en-US" sz="2800" b="1" dirty="0" smtClean="0"/>
              <a:t>1 </a:t>
            </a:r>
            <a:r>
              <a:rPr lang="en-US" sz="2800" b="1" dirty="0" err="1" smtClean="0"/>
              <a:t>pt</a:t>
            </a:r>
            <a:r>
              <a:rPr lang="en-US" sz="2800" b="1" dirty="0" smtClean="0"/>
              <a:t> each:</a:t>
            </a:r>
          </a:p>
          <a:p>
            <a:pPr lvl="0"/>
            <a:r>
              <a:rPr lang="en-US" sz="2800" b="1" dirty="0">
                <a:solidFill>
                  <a:srgbClr val="C00000"/>
                </a:solidFill>
              </a:rPr>
              <a:t>P</a:t>
            </a:r>
            <a:r>
              <a:rPr lang="en-US" sz="2800" b="1" dirty="0" smtClean="0">
                <a:solidFill>
                  <a:srgbClr val="C00000"/>
                </a:solidFill>
              </a:rPr>
              <a:t>hotosynthetic pigments are the key light-trapping molecules.</a:t>
            </a:r>
          </a:p>
          <a:p>
            <a:pPr lvl="0"/>
            <a:r>
              <a:rPr lang="en-US" sz="2800" b="1" dirty="0" smtClean="0">
                <a:solidFill>
                  <a:srgbClr val="002060"/>
                </a:solidFill>
              </a:rPr>
              <a:t>Presence of the double outer membrane creates a compartmentalized structure</a:t>
            </a:r>
            <a:r>
              <a:rPr lang="en-US" sz="2800" dirty="0" smtClean="0"/>
              <a:t>.</a:t>
            </a:r>
          </a:p>
          <a:p>
            <a:pPr lvl="0"/>
            <a:r>
              <a:rPr lang="en-US" sz="2800" b="1" dirty="0" smtClean="0">
                <a:solidFill>
                  <a:srgbClr val="006600"/>
                </a:solidFill>
              </a:rPr>
              <a:t>Thylakoid membrane has a large surface area for light reactions to produce ATP and NADPH.</a:t>
            </a:r>
          </a:p>
          <a:p>
            <a:pPr lvl="0"/>
            <a:r>
              <a:rPr lang="en-US" sz="2800" b="1" dirty="0" smtClean="0"/>
              <a:t>Thylakoid membrane contains electron carriers and proton pumps which are </a:t>
            </a:r>
            <a:r>
              <a:rPr lang="en-US" sz="2800" b="1" dirty="0" smtClean="0"/>
              <a:t>needed </a:t>
            </a:r>
            <a:r>
              <a:rPr lang="en-US" sz="2800" b="1" dirty="0" smtClean="0"/>
              <a:t>to establish the proton gradient.</a:t>
            </a:r>
          </a:p>
          <a:p>
            <a:pPr lvl="0"/>
            <a:r>
              <a:rPr lang="en-US" sz="2800" b="1" dirty="0" smtClean="0">
                <a:solidFill>
                  <a:srgbClr val="C00000"/>
                </a:solidFill>
              </a:rPr>
              <a:t>Thylakoid membrane contains ATP synthase for ATP production.</a:t>
            </a:r>
          </a:p>
          <a:p>
            <a:pPr lvl="0"/>
            <a:r>
              <a:rPr lang="en-US" sz="2800" b="1" dirty="0" smtClean="0">
                <a:solidFill>
                  <a:srgbClr val="002060"/>
                </a:solidFill>
              </a:rPr>
              <a:t>Stroma provides location for carbon fixation where CO</a:t>
            </a:r>
            <a:r>
              <a:rPr lang="en-US" sz="2800" b="1" baseline="-25000" dirty="0" smtClean="0">
                <a:solidFill>
                  <a:srgbClr val="002060"/>
                </a:solidFill>
              </a:rPr>
              <a:t>2</a:t>
            </a:r>
            <a:r>
              <a:rPr lang="en-US" sz="2800" b="1" dirty="0" smtClean="0">
                <a:solidFill>
                  <a:srgbClr val="002060"/>
                </a:solidFill>
              </a:rPr>
              <a:t> is converted to carbohydrates.</a:t>
            </a:r>
            <a:endParaRPr lang="en-US" sz="2800" b="1" dirty="0">
              <a:solidFill>
                <a:srgbClr val="002060"/>
              </a:solidFill>
            </a:endParaRPr>
          </a:p>
        </p:txBody>
      </p:sp>
    </p:spTree>
    <p:extLst>
      <p:ext uri="{BB962C8B-B14F-4D97-AF65-F5344CB8AC3E}">
        <p14:creationId xmlns:p14="http://schemas.microsoft.com/office/powerpoint/2010/main" val="23640887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Long Free Response </a:t>
            </a:r>
            <a:br>
              <a:rPr lang="en-US" sz="3600" b="1" dirty="0" smtClean="0"/>
            </a:br>
            <a:endParaRPr lang="en-US" sz="2800" b="1" dirty="0">
              <a:solidFill>
                <a:srgbClr val="002060"/>
              </a:solidFill>
            </a:endParaRPr>
          </a:p>
        </p:txBody>
      </p:sp>
      <p:sp>
        <p:nvSpPr>
          <p:cNvPr id="3" name="Content Placeholder 2"/>
          <p:cNvSpPr>
            <a:spLocks noGrp="1"/>
          </p:cNvSpPr>
          <p:nvPr>
            <p:ph idx="1"/>
          </p:nvPr>
        </p:nvSpPr>
        <p:spPr/>
        <p:txBody>
          <a:bodyPr>
            <a:normAutofit/>
          </a:bodyPr>
          <a:lstStyle/>
          <a:p>
            <a:pPr marL="0" indent="0" algn="ctr">
              <a:buNone/>
            </a:pPr>
            <a:r>
              <a:rPr lang="en-US" sz="2800" dirty="0" smtClean="0"/>
              <a:t>Please see the rubric in the separate folder.</a:t>
            </a:r>
            <a:endParaRPr lang="en-US" sz="2800" dirty="0"/>
          </a:p>
        </p:txBody>
      </p:sp>
    </p:spTree>
    <p:extLst>
      <p:ext uri="{BB962C8B-B14F-4D97-AF65-F5344CB8AC3E}">
        <p14:creationId xmlns:p14="http://schemas.microsoft.com/office/powerpoint/2010/main" val="1014565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00200"/>
            <a:ext cx="8839200" cy="4525963"/>
          </a:xfrm>
        </p:spPr>
        <p:txBody>
          <a:bodyPr/>
          <a:lstStyle/>
          <a:p>
            <a:pPr marL="0" indent="0">
              <a:buNone/>
              <a:defRPr/>
            </a:pPr>
            <a:endParaRPr lang="en-US" b="1" dirty="0">
              <a:ea typeface="ＭＳ Ｐゴシック" charset="-128"/>
            </a:endParaRPr>
          </a:p>
          <a:p>
            <a:pPr marL="0" indent="0">
              <a:buFont typeface="Arial" charset="0"/>
              <a:buNone/>
              <a:defRPr/>
            </a:pPr>
            <a:endParaRPr lang="en-US" b="1" dirty="0">
              <a:ea typeface="ＭＳ Ｐゴシック" charset="-128"/>
            </a:endParaRPr>
          </a:p>
          <a:p>
            <a:pPr marL="0" indent="0">
              <a:buFont typeface="Arial" charset="0"/>
              <a:buNone/>
              <a:defRPr/>
            </a:pPr>
            <a:endParaRPr lang="en-US" b="1" dirty="0" smtClean="0">
              <a:ea typeface="ＭＳ Ｐゴシック" charset="-128"/>
            </a:endParaRPr>
          </a:p>
          <a:p>
            <a:pPr marL="0" indent="0">
              <a:buFont typeface="Arial" charset="0"/>
              <a:buNone/>
              <a:defRPr/>
            </a:pPr>
            <a:endParaRPr lang="en-US" b="1" dirty="0">
              <a:ea typeface="ＭＳ Ｐゴシック" charset="-128"/>
            </a:endParaRPr>
          </a:p>
        </p:txBody>
      </p:sp>
      <p:sp>
        <p:nvSpPr>
          <p:cNvPr id="2457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fld id="{0AF59237-6BD1-47E0-BF74-40ECAB8CD643}" type="slidenum">
              <a:rPr lang="en-US" sz="1200">
                <a:solidFill>
                  <a:srgbClr val="898989"/>
                </a:solidFill>
                <a:latin typeface="Calibri" pitchFamily="34" charset="0"/>
              </a:rPr>
              <a:pPr eaLnBrk="1" hangingPunct="1"/>
              <a:t>3</a:t>
            </a:fld>
            <a:endParaRPr lang="en-US" sz="1200" dirty="0">
              <a:solidFill>
                <a:srgbClr val="898989"/>
              </a:solidFill>
              <a:latin typeface="Calibri" pitchFamily="34" charset="0"/>
            </a:endParaRPr>
          </a:p>
        </p:txBody>
      </p:sp>
      <p:cxnSp>
        <p:nvCxnSpPr>
          <p:cNvPr id="7" name="Straight Arrow Connector 6"/>
          <p:cNvCxnSpPr/>
          <p:nvPr/>
        </p:nvCxnSpPr>
        <p:spPr>
          <a:xfrm>
            <a:off x="3257550" y="2819400"/>
            <a:ext cx="2971800" cy="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4581" name="TextBox 8"/>
          <p:cNvSpPr txBox="1">
            <a:spLocks noChangeArrowheads="1"/>
          </p:cNvSpPr>
          <p:nvPr/>
        </p:nvSpPr>
        <p:spPr bwMode="auto">
          <a:xfrm>
            <a:off x="3257550" y="2362200"/>
            <a:ext cx="2762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eaLnBrk="1" hangingPunct="1"/>
            <a:r>
              <a:rPr lang="en-US" b="1" dirty="0">
                <a:solidFill>
                  <a:schemeClr val="bg1"/>
                </a:solidFill>
                <a:latin typeface="Arial" pitchFamily="34" charset="0"/>
                <a:cs typeface="Arial" pitchFamily="34" charset="0"/>
              </a:rPr>
              <a:t>light</a:t>
            </a:r>
          </a:p>
        </p:txBody>
      </p:sp>
      <p:sp>
        <p:nvSpPr>
          <p:cNvPr id="9" name="Right Arrow 8"/>
          <p:cNvSpPr/>
          <p:nvPr/>
        </p:nvSpPr>
        <p:spPr>
          <a:xfrm>
            <a:off x="2005012" y="846138"/>
            <a:ext cx="16764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ight Arrow 10"/>
          <p:cNvSpPr/>
          <p:nvPr/>
        </p:nvSpPr>
        <p:spPr>
          <a:xfrm>
            <a:off x="5410200" y="828156"/>
            <a:ext cx="16383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p:nvSpPr>
        <p:spPr>
          <a:xfrm>
            <a:off x="304800" y="463550"/>
            <a:ext cx="1600200" cy="14049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Rectangle 12"/>
          <p:cNvSpPr/>
          <p:nvPr/>
        </p:nvSpPr>
        <p:spPr>
          <a:xfrm>
            <a:off x="7101509" y="463550"/>
            <a:ext cx="1809750" cy="14049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b="1" dirty="0"/>
          </a:p>
        </p:txBody>
      </p:sp>
      <p:sp>
        <p:nvSpPr>
          <p:cNvPr id="14" name="Rectangle 13"/>
          <p:cNvSpPr/>
          <p:nvPr/>
        </p:nvSpPr>
        <p:spPr>
          <a:xfrm>
            <a:off x="3743325" y="463550"/>
            <a:ext cx="1590675" cy="14049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extBox 1"/>
          <p:cNvSpPr txBox="1">
            <a:spLocks noChangeArrowheads="1"/>
          </p:cNvSpPr>
          <p:nvPr/>
        </p:nvSpPr>
        <p:spPr bwMode="auto">
          <a:xfrm>
            <a:off x="476249" y="838062"/>
            <a:ext cx="1295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eaLnBrk="1" hangingPunct="1"/>
            <a:r>
              <a:rPr lang="en-US" b="1" dirty="0">
                <a:latin typeface="Arial" pitchFamily="34" charset="0"/>
                <a:cs typeface="Arial" pitchFamily="34" charset="0"/>
              </a:rPr>
              <a:t>light</a:t>
            </a:r>
          </a:p>
        </p:txBody>
      </p:sp>
      <p:sp>
        <p:nvSpPr>
          <p:cNvPr id="4" name="TextBox 3"/>
          <p:cNvSpPr txBox="1">
            <a:spLocks noChangeArrowheads="1"/>
          </p:cNvSpPr>
          <p:nvPr/>
        </p:nvSpPr>
        <p:spPr bwMode="auto">
          <a:xfrm>
            <a:off x="3810000" y="750887"/>
            <a:ext cx="12954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eaLnBrk="1" hangingPunct="1"/>
            <a:r>
              <a:rPr lang="en-US" b="1" dirty="0">
                <a:latin typeface="Arial" pitchFamily="34" charset="0"/>
                <a:cs typeface="Arial" pitchFamily="34" charset="0"/>
              </a:rPr>
              <a:t>ATP</a:t>
            </a:r>
          </a:p>
          <a:p>
            <a:pPr algn="ctr" eaLnBrk="1" hangingPunct="1"/>
            <a:r>
              <a:rPr lang="en-US" b="1" dirty="0">
                <a:latin typeface="Arial" pitchFamily="34" charset="0"/>
                <a:cs typeface="Arial" pitchFamily="34" charset="0"/>
              </a:rPr>
              <a:t>NADPH</a:t>
            </a:r>
          </a:p>
        </p:txBody>
      </p:sp>
      <p:sp>
        <p:nvSpPr>
          <p:cNvPr id="6" name="TextBox 5"/>
          <p:cNvSpPr txBox="1">
            <a:spLocks noChangeArrowheads="1"/>
          </p:cNvSpPr>
          <p:nvPr/>
        </p:nvSpPr>
        <p:spPr bwMode="auto">
          <a:xfrm>
            <a:off x="1771649" y="169068"/>
            <a:ext cx="21431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eaLnBrk="1" hangingPunct="1"/>
            <a:r>
              <a:rPr lang="en-US" sz="2200" b="1" dirty="0">
                <a:latin typeface="Arial" pitchFamily="34" charset="0"/>
                <a:cs typeface="Arial" pitchFamily="34" charset="0"/>
              </a:rPr>
              <a:t>Light </a:t>
            </a:r>
          </a:p>
          <a:p>
            <a:pPr algn="ctr" eaLnBrk="1" hangingPunct="1"/>
            <a:r>
              <a:rPr lang="en-US" sz="2200" b="1" dirty="0">
                <a:latin typeface="Arial" pitchFamily="34" charset="0"/>
                <a:cs typeface="Arial" pitchFamily="34" charset="0"/>
              </a:rPr>
              <a:t>Reactions</a:t>
            </a:r>
          </a:p>
        </p:txBody>
      </p:sp>
      <p:sp>
        <p:nvSpPr>
          <p:cNvPr id="8" name="TextBox 7"/>
          <p:cNvSpPr txBox="1">
            <a:spLocks noChangeArrowheads="1"/>
          </p:cNvSpPr>
          <p:nvPr/>
        </p:nvSpPr>
        <p:spPr bwMode="auto">
          <a:xfrm>
            <a:off x="2009775" y="1255712"/>
            <a:ext cx="18002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r>
              <a:rPr lang="en-US" sz="2200" b="1" dirty="0">
                <a:latin typeface="Arial" pitchFamily="34" charset="0"/>
                <a:cs typeface="Arial" pitchFamily="34" charset="0"/>
              </a:rPr>
              <a:t>thylakoids</a:t>
            </a:r>
          </a:p>
        </p:txBody>
      </p:sp>
      <p:sp>
        <p:nvSpPr>
          <p:cNvPr id="18" name="TextBox 17"/>
          <p:cNvSpPr txBox="1">
            <a:spLocks noChangeArrowheads="1"/>
          </p:cNvSpPr>
          <p:nvPr/>
        </p:nvSpPr>
        <p:spPr bwMode="auto">
          <a:xfrm>
            <a:off x="5157786" y="180732"/>
            <a:ext cx="21431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eaLnBrk="1" hangingPunct="1"/>
            <a:r>
              <a:rPr lang="en-US" sz="2200" b="1" dirty="0">
                <a:latin typeface="Arial" pitchFamily="34" charset="0"/>
                <a:cs typeface="Arial" pitchFamily="34" charset="0"/>
              </a:rPr>
              <a:t>Calvin </a:t>
            </a:r>
          </a:p>
          <a:p>
            <a:pPr algn="ctr" eaLnBrk="1" hangingPunct="1"/>
            <a:r>
              <a:rPr lang="en-US" sz="2200" b="1" dirty="0">
                <a:latin typeface="Arial" pitchFamily="34" charset="0"/>
                <a:cs typeface="Arial" pitchFamily="34" charset="0"/>
              </a:rPr>
              <a:t>Cycle</a:t>
            </a:r>
          </a:p>
        </p:txBody>
      </p:sp>
      <p:sp>
        <p:nvSpPr>
          <p:cNvPr id="19" name="TextBox 18"/>
          <p:cNvSpPr txBox="1">
            <a:spLocks noChangeArrowheads="1"/>
          </p:cNvSpPr>
          <p:nvPr/>
        </p:nvSpPr>
        <p:spPr bwMode="auto">
          <a:xfrm>
            <a:off x="5628549" y="1273348"/>
            <a:ext cx="1201601"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hangingPunct="1"/>
            <a:r>
              <a:rPr lang="en-US" sz="2200" b="1" dirty="0">
                <a:latin typeface="Arial" pitchFamily="34" charset="0"/>
                <a:cs typeface="Arial" pitchFamily="34" charset="0"/>
              </a:rPr>
              <a:t>stroma</a:t>
            </a:r>
          </a:p>
        </p:txBody>
      </p:sp>
      <p:sp>
        <p:nvSpPr>
          <p:cNvPr id="15" name="TextBox 14"/>
          <p:cNvSpPr txBox="1">
            <a:spLocks noChangeArrowheads="1"/>
          </p:cNvSpPr>
          <p:nvPr/>
        </p:nvSpPr>
        <p:spPr bwMode="auto">
          <a:xfrm>
            <a:off x="7101509" y="584680"/>
            <a:ext cx="18954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ctr" eaLnBrk="1" hangingPunct="1"/>
            <a:r>
              <a:rPr lang="en-US" sz="2200" b="1" dirty="0">
                <a:latin typeface="Arial" pitchFamily="34" charset="0"/>
                <a:cs typeface="Arial" pitchFamily="34" charset="0"/>
              </a:rPr>
              <a:t>Organic compounds (carbs)</a:t>
            </a:r>
          </a:p>
        </p:txBody>
      </p:sp>
      <p:pic>
        <p:nvPicPr>
          <p:cNvPr id="28" name="Content Placeholder 3" descr="D:\Chapter_10\B_Jpeg_Images\10_Labeled_Images\10_05PhotosynthOverview_4-L.jpg"/>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587313" y="2195511"/>
            <a:ext cx="5902697" cy="4525963"/>
          </a:xfrm>
          <a:prstGeom prst="rect">
            <a:avLst/>
          </a:prstGeom>
          <a:noFill/>
          <a:ln>
            <a:noFill/>
          </a:ln>
        </p:spPr>
      </p:pic>
    </p:spTree>
    <p:extLst>
      <p:ext uri="{BB962C8B-B14F-4D97-AF65-F5344CB8AC3E}">
        <p14:creationId xmlns:p14="http://schemas.microsoft.com/office/powerpoint/2010/main" val="9514066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2</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 oxygen</a:t>
            </a:r>
            <a:endParaRPr lang="en-US" sz="9600" dirty="0">
              <a:solidFill>
                <a:srgbClr val="FF0000"/>
              </a:solidFill>
            </a:endParaRPr>
          </a:p>
        </p:txBody>
      </p:sp>
    </p:spTree>
    <p:extLst>
      <p:ext uri="{BB962C8B-B14F-4D97-AF65-F5344CB8AC3E}">
        <p14:creationId xmlns:p14="http://schemas.microsoft.com/office/powerpoint/2010/main" val="19191839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657601" y="4367973"/>
            <a:ext cx="5486399" cy="1143000"/>
          </a:xfrm>
        </p:spPr>
        <p:txBody>
          <a:bodyPr>
            <a:normAutofit fontScale="90000"/>
          </a:bodyPr>
          <a:lstStyle/>
          <a:p>
            <a:r>
              <a:rPr lang="en-US" sz="3600" b="1" dirty="0"/>
              <a:t>CO</a:t>
            </a:r>
            <a:r>
              <a:rPr lang="en-US" sz="3600" b="1" baseline="-25000" dirty="0"/>
              <a:t>2</a:t>
            </a:r>
            <a:r>
              <a:rPr lang="en-US" sz="3600" b="1" dirty="0"/>
              <a:t> + H</a:t>
            </a:r>
            <a:r>
              <a:rPr lang="en-US" sz="3600" b="1" baseline="-25000" dirty="0"/>
              <a:t>2</a:t>
            </a:r>
            <a:r>
              <a:rPr lang="en-US" sz="3600" b="1" dirty="0"/>
              <a:t>O + light energy → C</a:t>
            </a:r>
            <a:r>
              <a:rPr lang="en-US" sz="3600" b="1" baseline="-25000" dirty="0"/>
              <a:t>6</a:t>
            </a:r>
            <a:r>
              <a:rPr lang="en-US" sz="3600" b="1" dirty="0"/>
              <a:t>H</a:t>
            </a:r>
            <a:r>
              <a:rPr lang="en-US" sz="3600" b="1" baseline="-25000" dirty="0"/>
              <a:t>12</a:t>
            </a:r>
            <a:r>
              <a:rPr lang="en-US" sz="3600" b="1" dirty="0"/>
              <a:t>O</a:t>
            </a:r>
            <a:r>
              <a:rPr lang="en-US" sz="3600" b="1" baseline="-25000" dirty="0"/>
              <a:t>6</a:t>
            </a:r>
            <a:r>
              <a:rPr lang="en-US" sz="3600" b="1" dirty="0"/>
              <a:t> + </a:t>
            </a:r>
            <a:r>
              <a:rPr lang="en-US" sz="3600" b="1" dirty="0" smtClean="0">
                <a:solidFill>
                  <a:srgbClr val="C00000"/>
                </a:solidFill>
              </a:rPr>
              <a:t>O</a:t>
            </a:r>
            <a:r>
              <a:rPr lang="en-US" sz="3600" b="1" baseline="-25000" dirty="0" smtClean="0">
                <a:solidFill>
                  <a:srgbClr val="C00000"/>
                </a:solidFill>
              </a:rPr>
              <a:t>2</a:t>
            </a:r>
            <a:endParaRPr lang="en-US" sz="3600" b="1" dirty="0">
              <a:solidFill>
                <a:srgbClr val="C00000"/>
              </a:solidFill>
              <a:latin typeface="Calibri" charset="0"/>
            </a:endParaRPr>
          </a:p>
        </p:txBody>
      </p:sp>
      <p:sp>
        <p:nvSpPr>
          <p:cNvPr id="12291" name="Content Placeholder 2"/>
          <p:cNvSpPr>
            <a:spLocks noGrp="1"/>
          </p:cNvSpPr>
          <p:nvPr>
            <p:ph idx="1"/>
          </p:nvPr>
        </p:nvSpPr>
        <p:spPr/>
        <p:txBody>
          <a:bodyPr/>
          <a:lstStyle/>
          <a:p>
            <a:endParaRPr lang="en-US" dirty="0">
              <a:latin typeface="Calibri" charset="0"/>
            </a:endParaRPr>
          </a:p>
          <a:p>
            <a:endParaRPr lang="en-US" dirty="0">
              <a:latin typeface="Calibri" charset="0"/>
            </a:endParaRPr>
          </a:p>
        </p:txBody>
      </p:sp>
      <p:pic>
        <p:nvPicPr>
          <p:cNvPr id="6" name="Picture 5" descr="http://session.masteringbiology.com/problemAsset/1000199542/1/MB_1127498_002.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6540" y="115954"/>
            <a:ext cx="5857460" cy="2468220"/>
          </a:xfrm>
          <a:prstGeom prst="rect">
            <a:avLst/>
          </a:prstGeom>
          <a:noFill/>
          <a:ln>
            <a:noFill/>
          </a:ln>
        </p:spPr>
      </p:pic>
      <p:pic>
        <p:nvPicPr>
          <p:cNvPr id="5" name="Picture 4" descr="http://4e.plantphys.net/images/ch07/wt0701d.jpg"/>
          <p:cNvPicPr/>
          <p:nvPr/>
        </p:nvPicPr>
        <p:blipFill>
          <a:blip r:embed="rId4">
            <a:extLst>
              <a:ext uri="{28A0092B-C50C-407E-A947-70E740481C1C}">
                <a14:useLocalDpi xmlns:a14="http://schemas.microsoft.com/office/drawing/2010/main" val="0"/>
              </a:ext>
            </a:extLst>
          </a:blip>
          <a:srcRect/>
          <a:stretch>
            <a:fillRect/>
          </a:stretch>
        </p:blipFill>
        <p:spPr bwMode="auto">
          <a:xfrm>
            <a:off x="331305" y="1627050"/>
            <a:ext cx="3737114" cy="4499113"/>
          </a:xfrm>
          <a:prstGeom prst="rect">
            <a:avLst/>
          </a:prstGeom>
          <a:noFill/>
          <a:ln>
            <a:noFill/>
          </a:ln>
        </p:spPr>
      </p:pic>
    </p:spTree>
    <p:extLst>
      <p:ext uri="{BB962C8B-B14F-4D97-AF65-F5344CB8AC3E}">
        <p14:creationId xmlns:p14="http://schemas.microsoft.com/office/powerpoint/2010/main" val="165520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3</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4000" b="1" dirty="0" smtClean="0">
                <a:solidFill>
                  <a:srgbClr val="002060"/>
                </a:solidFill>
              </a:rPr>
              <a:t>Clue: the entire length of the cell</a:t>
            </a:r>
            <a:endParaRPr lang="en-US" sz="9600" b="1" dirty="0">
              <a:solidFill>
                <a:srgbClr val="002060"/>
              </a:solidFill>
            </a:endParaRPr>
          </a:p>
        </p:txBody>
      </p:sp>
    </p:spTree>
    <p:extLst>
      <p:ext uri="{BB962C8B-B14F-4D97-AF65-F5344CB8AC3E}">
        <p14:creationId xmlns:p14="http://schemas.microsoft.com/office/powerpoint/2010/main" val="32111663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p:cNvSpPr>
            <a:spLocks noGrp="1"/>
          </p:cNvSpPr>
          <p:nvPr>
            <p:ph idx="1"/>
          </p:nvPr>
        </p:nvSpPr>
        <p:spPr/>
        <p:txBody>
          <a:bodyPr/>
          <a:lstStyle/>
          <a:p>
            <a:endParaRPr lang="en-US" dirty="0">
              <a:latin typeface="Calibri" charset="0"/>
            </a:endParaRPr>
          </a:p>
          <a:p>
            <a:endParaRPr lang="en-US" dirty="0">
              <a:latin typeface="Calibri" charset="0"/>
            </a:endParaRPr>
          </a:p>
        </p:txBody>
      </p:sp>
      <p:pic>
        <p:nvPicPr>
          <p:cNvPr id="5" name="Picture 4" descr="http://4e.plantphys.net/images/ch07/wt0701d.jpg"/>
          <p:cNvPicPr/>
          <p:nvPr/>
        </p:nvPicPr>
        <p:blipFill>
          <a:blip r:embed="rId3">
            <a:extLst>
              <a:ext uri="{28A0092B-C50C-407E-A947-70E740481C1C}">
                <a14:useLocalDpi xmlns:a14="http://schemas.microsoft.com/office/drawing/2010/main" val="0"/>
              </a:ext>
            </a:extLst>
          </a:blip>
          <a:srcRect/>
          <a:stretch>
            <a:fillRect/>
          </a:stretch>
        </p:blipFill>
        <p:spPr bwMode="auto">
          <a:xfrm>
            <a:off x="556591" y="728870"/>
            <a:ext cx="4956313" cy="5607670"/>
          </a:xfrm>
          <a:prstGeom prst="rect">
            <a:avLst/>
          </a:prstGeom>
          <a:noFill/>
          <a:ln>
            <a:noFill/>
          </a:ln>
        </p:spPr>
      </p:pic>
      <p:pic>
        <p:nvPicPr>
          <p:cNvPr id="6" name="Picture 5" descr="http://session.masteringbiology.com/problemAsset/1000199542/1/MB_1127498_00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5670" y="2845910"/>
            <a:ext cx="1775791" cy="1103238"/>
          </a:xfrm>
          <a:prstGeom prst="rect">
            <a:avLst/>
          </a:prstGeom>
          <a:noFill/>
          <a:ln>
            <a:noFill/>
          </a:ln>
        </p:spPr>
      </p:pic>
      <p:sp>
        <p:nvSpPr>
          <p:cNvPr id="2" name="TextBox 1"/>
          <p:cNvSpPr txBox="1"/>
          <p:nvPr/>
        </p:nvSpPr>
        <p:spPr>
          <a:xfrm>
            <a:off x="2738228" y="1701301"/>
            <a:ext cx="1051893" cy="954107"/>
          </a:xfrm>
          <a:prstGeom prst="rect">
            <a:avLst/>
          </a:prstGeom>
          <a:solidFill>
            <a:srgbClr val="FDEDDF"/>
          </a:solidFill>
        </p:spPr>
        <p:txBody>
          <a:bodyPr wrap="square" rtlCol="0">
            <a:spAutoFit/>
          </a:bodyPr>
          <a:lstStyle/>
          <a:p>
            <a:r>
              <a:rPr lang="en-US" sz="3600" dirty="0" smtClean="0">
                <a:solidFill>
                  <a:srgbClr val="FDEDDF"/>
                </a:solidFill>
              </a:rPr>
              <a:t>H</a:t>
            </a:r>
            <a:endParaRPr lang="en-US" sz="2400" dirty="0" smtClean="0">
              <a:solidFill>
                <a:srgbClr val="FDEDDF"/>
              </a:solidFill>
            </a:endParaRPr>
          </a:p>
          <a:p>
            <a:endParaRPr lang="en-US" sz="2000" dirty="0"/>
          </a:p>
        </p:txBody>
      </p:sp>
    </p:spTree>
    <p:extLst>
      <p:ext uri="{BB962C8B-B14F-4D97-AF65-F5344CB8AC3E}">
        <p14:creationId xmlns:p14="http://schemas.microsoft.com/office/powerpoint/2010/main" val="16848574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4</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4000" b="1" dirty="0" smtClean="0">
                <a:solidFill>
                  <a:srgbClr val="002060"/>
                </a:solidFill>
              </a:rPr>
              <a:t>Clue: </a:t>
            </a:r>
            <a:r>
              <a:rPr lang="en-US" sz="4000" b="1" dirty="0" err="1" smtClean="0">
                <a:solidFill>
                  <a:srgbClr val="002060"/>
                </a:solidFill>
              </a:rPr>
              <a:t>phycocyanin</a:t>
            </a:r>
            <a:r>
              <a:rPr lang="en-US" sz="4000" b="1" dirty="0" smtClean="0">
                <a:solidFill>
                  <a:srgbClr val="002060"/>
                </a:solidFill>
              </a:rPr>
              <a:t> reflects blue wavelengths </a:t>
            </a:r>
            <a:endParaRPr lang="en-US" sz="9600" b="1" dirty="0">
              <a:solidFill>
                <a:srgbClr val="002060"/>
              </a:solidFill>
            </a:endParaRPr>
          </a:p>
        </p:txBody>
      </p:sp>
      <p:pic>
        <p:nvPicPr>
          <p:cNvPr id="5" name="Picture 2" descr="Crystal structure reveals light regulation in cyanobacter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4748" y="4528158"/>
            <a:ext cx="3551583" cy="2329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10835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40982" y="1881807"/>
            <a:ext cx="5666843" cy="4396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02870" y="1417638"/>
            <a:ext cx="3086100" cy="1143000"/>
          </a:xfrm>
        </p:spPr>
        <p:txBody>
          <a:bodyPr>
            <a:normAutofit fontScale="90000"/>
          </a:bodyPr>
          <a:lstStyle/>
          <a:p>
            <a:r>
              <a:rPr lang="en-US" dirty="0"/>
              <a:t/>
            </a:r>
            <a:br>
              <a:rPr lang="en-US" dirty="0"/>
            </a:br>
            <a:endParaRPr lang="en-US" dirty="0"/>
          </a:p>
        </p:txBody>
      </p:sp>
      <p:pic>
        <p:nvPicPr>
          <p:cNvPr id="7" name="Picture 6" descr="http://images.slideplayer.us/1/273133/slides/slide_15.jpg"/>
          <p:cNvPicPr/>
          <p:nvPr/>
        </p:nvPicPr>
        <p:blipFill>
          <a:blip r:embed="rId4">
            <a:extLst>
              <a:ext uri="{28A0092B-C50C-407E-A947-70E740481C1C}">
                <a14:useLocalDpi xmlns:a14="http://schemas.microsoft.com/office/drawing/2010/main" val="0"/>
              </a:ext>
            </a:extLst>
          </a:blip>
          <a:srcRect/>
          <a:stretch>
            <a:fillRect/>
          </a:stretch>
        </p:blipFill>
        <p:spPr bwMode="auto">
          <a:xfrm>
            <a:off x="102870" y="1762538"/>
            <a:ext cx="4431030" cy="3773213"/>
          </a:xfrm>
          <a:prstGeom prst="rect">
            <a:avLst/>
          </a:prstGeom>
          <a:noFill/>
          <a:ln>
            <a:noFill/>
          </a:ln>
        </p:spPr>
      </p:pic>
      <p:sp>
        <p:nvSpPr>
          <p:cNvPr id="3" name="TextBox 2"/>
          <p:cNvSpPr txBox="1"/>
          <p:nvPr/>
        </p:nvSpPr>
        <p:spPr>
          <a:xfrm>
            <a:off x="331304" y="243813"/>
            <a:ext cx="8388626" cy="1200329"/>
          </a:xfrm>
          <a:prstGeom prst="rect">
            <a:avLst/>
          </a:prstGeom>
          <a:noFill/>
        </p:spPr>
        <p:txBody>
          <a:bodyPr wrap="square" rtlCol="0">
            <a:spAutoFit/>
          </a:bodyPr>
          <a:lstStyle/>
          <a:p>
            <a:pPr algn="ctr"/>
            <a:r>
              <a:rPr lang="en-US" sz="3600" b="1" dirty="0" smtClean="0"/>
              <a:t>    Compare absorption </a:t>
            </a:r>
            <a:r>
              <a:rPr lang="en-US" sz="3600" b="1" dirty="0"/>
              <a:t>s</a:t>
            </a:r>
            <a:r>
              <a:rPr lang="en-US" sz="3600" b="1" dirty="0" smtClean="0"/>
              <a:t>pectra of cyanobacteria and plants </a:t>
            </a:r>
          </a:p>
        </p:txBody>
      </p:sp>
    </p:spTree>
    <p:extLst>
      <p:ext uri="{BB962C8B-B14F-4D97-AF65-F5344CB8AC3E}">
        <p14:creationId xmlns:p14="http://schemas.microsoft.com/office/powerpoint/2010/main" val="27190721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1109</TotalTime>
  <Words>1003</Words>
  <Application>Microsoft Office PowerPoint</Application>
  <PresentationFormat>On-screen Show (4:3)</PresentationFormat>
  <Paragraphs>157</Paragraphs>
  <Slides>25</Slides>
  <Notes>25</Notes>
  <HiddenSlides>1</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Welcome to AP Biology Saturday Study Session </vt:lpstr>
      <vt:lpstr>Question 1</vt:lpstr>
      <vt:lpstr>PowerPoint Presentation</vt:lpstr>
      <vt:lpstr>Question 2</vt:lpstr>
      <vt:lpstr>CO2 + H2O + light energy → C6H12O6 + O2</vt:lpstr>
      <vt:lpstr>Question 3</vt:lpstr>
      <vt:lpstr>PowerPoint Presentation</vt:lpstr>
      <vt:lpstr>Question 4</vt:lpstr>
      <vt:lpstr> </vt:lpstr>
      <vt:lpstr>Pigments absorb free energy from light, boosting electrons to a higher energy level in photosystems  </vt:lpstr>
      <vt:lpstr>PowerPoint Presentation</vt:lpstr>
      <vt:lpstr>Question 5</vt:lpstr>
      <vt:lpstr>Light Reactions of Photosynthesis</vt:lpstr>
      <vt:lpstr>Conversion of potential energy into kinetic energy drives formation of ATP</vt:lpstr>
      <vt:lpstr>Question 6</vt:lpstr>
      <vt:lpstr>PowerPoint Presentation</vt:lpstr>
      <vt:lpstr>Question 7</vt:lpstr>
      <vt:lpstr>PowerPoint Presentation</vt:lpstr>
      <vt:lpstr>Math Grid In 1</vt:lpstr>
      <vt:lpstr>Math Grid In 2</vt:lpstr>
      <vt:lpstr>Short Free Response 1 4 points possible</vt:lpstr>
      <vt:lpstr>Short Free Response 1 4 points possible</vt:lpstr>
      <vt:lpstr>Short Free Response 2 3 points possible</vt:lpstr>
      <vt:lpstr>Short Free Response 2 3 points possible</vt:lpstr>
      <vt:lpstr>Long Free Response  </vt:lpstr>
    </vt:vector>
  </TitlesOfParts>
  <Company>A+ College 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Saturday Study Session 1</dc:title>
  <dc:creator>Robert Summers</dc:creator>
  <cp:lastModifiedBy>Daniel</cp:lastModifiedBy>
  <cp:revision>123</cp:revision>
  <dcterms:created xsi:type="dcterms:W3CDTF">2013-01-02T18:47:43Z</dcterms:created>
  <dcterms:modified xsi:type="dcterms:W3CDTF">2015-01-01T04:57:37Z</dcterms:modified>
</cp:coreProperties>
</file>